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7" r:id="rId2"/>
    <p:sldId id="278" r:id="rId3"/>
    <p:sldId id="274" r:id="rId4"/>
    <p:sldId id="279" r:id="rId5"/>
    <p:sldId id="276" r:id="rId6"/>
    <p:sldId id="282" r:id="rId7"/>
    <p:sldId id="280" r:id="rId8"/>
    <p:sldId id="283" r:id="rId9"/>
    <p:sldId id="268" r:id="rId10"/>
    <p:sldId id="284" r:id="rId11"/>
    <p:sldId id="271" r:id="rId12"/>
    <p:sldId id="290" r:id="rId13"/>
    <p:sldId id="289" r:id="rId14"/>
    <p:sldId id="296" r:id="rId15"/>
    <p:sldId id="295" r:id="rId16"/>
    <p:sldId id="299" r:id="rId17"/>
    <p:sldId id="338" r:id="rId18"/>
    <p:sldId id="297" r:id="rId19"/>
    <p:sldId id="317" r:id="rId20"/>
    <p:sldId id="307" r:id="rId21"/>
    <p:sldId id="318" r:id="rId22"/>
    <p:sldId id="313" r:id="rId23"/>
    <p:sldId id="319" r:id="rId24"/>
    <p:sldId id="303" r:id="rId25"/>
    <p:sldId id="304" r:id="rId26"/>
    <p:sldId id="320" r:id="rId27"/>
    <p:sldId id="315" r:id="rId28"/>
    <p:sldId id="293" r:id="rId29"/>
    <p:sldId id="292" r:id="rId30"/>
    <p:sldId id="287" r:id="rId31"/>
    <p:sldId id="267" r:id="rId32"/>
    <p:sldId id="326" r:id="rId33"/>
    <p:sldId id="323" r:id="rId34"/>
    <p:sldId id="324" r:id="rId35"/>
    <p:sldId id="329" r:id="rId36"/>
    <p:sldId id="327" r:id="rId37"/>
    <p:sldId id="334" r:id="rId38"/>
    <p:sldId id="330" r:id="rId39"/>
    <p:sldId id="337" r:id="rId40"/>
    <p:sldId id="335" r:id="rId41"/>
    <p:sldId id="336" r:id="rId42"/>
    <p:sldId id="341" r:id="rId43"/>
    <p:sldId id="339" r:id="rId44"/>
    <p:sldId id="340" r:id="rId45"/>
    <p:sldId id="343" r:id="rId46"/>
    <p:sldId id="306" r:id="rId47"/>
    <p:sldId id="308" r:id="rId48"/>
    <p:sldId id="346" r:id="rId49"/>
    <p:sldId id="347" r:id="rId50"/>
    <p:sldId id="348" r:id="rId51"/>
    <p:sldId id="309" r:id="rId52"/>
    <p:sldId id="351" r:id="rId53"/>
    <p:sldId id="350" r:id="rId54"/>
    <p:sldId id="355" r:id="rId55"/>
    <p:sldId id="353" r:id="rId56"/>
    <p:sldId id="354" r:id="rId57"/>
    <p:sldId id="358" r:id="rId58"/>
    <p:sldId id="357" r:id="rId59"/>
    <p:sldId id="301" r:id="rId60"/>
    <p:sldId id="305" r:id="rId61"/>
    <p:sldId id="362" r:id="rId62"/>
    <p:sldId id="360" r:id="rId63"/>
    <p:sldId id="361" r:id="rId64"/>
    <p:sldId id="365" r:id="rId65"/>
    <p:sldId id="364" r:id="rId66"/>
    <p:sldId id="368" r:id="rId67"/>
    <p:sldId id="367" r:id="rId68"/>
    <p:sldId id="370" r:id="rId69"/>
    <p:sldId id="372" r:id="rId70"/>
    <p:sldId id="32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6" autoAdjust="0"/>
    <p:restoredTop sz="75636" autoAdjust="0"/>
  </p:normalViewPr>
  <p:slideViewPr>
    <p:cSldViewPr snapToGrid="0">
      <p:cViewPr varScale="1">
        <p:scale>
          <a:sx n="52" d="100"/>
          <a:sy n="52" d="100"/>
        </p:scale>
        <p:origin x="14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7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49BD-D8C5-464C-9385-F2C38133E1C9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98ADF-1DF8-4B4D-B068-FD6A5DF92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8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9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45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fld id="{D8214770-A702-447C-A638-42E78C7C9509}" type="slidenum">
              <a:rPr lang="en-US" altLang="en-US" sz="1200" b="0" smtClean="0">
                <a:latin typeface="Arial" charset="0"/>
              </a:rPr>
              <a:pPr/>
              <a:t>13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2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09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E2950-7BC9-4E87-AE8C-EB25916920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2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E2950-7BC9-4E87-AE8C-EB25916920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62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AC3FB-04A5-4FAF-BD90-CD4BE3FFD6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08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A7FFF-A215-4352-88CF-456E0A8C5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9512-18EE-4A7C-AD0A-F9BD749706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51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95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26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85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90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ED2F2-4AC3-40C0-A4A3-76042D29B4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0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23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53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93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0D6D-7807-46C9-849B-5C18338DF3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68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5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17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870E9-FB70-41B4-8192-C112785873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45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2EEE5-0C6D-4AA8-97E3-B2B158E4C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2EEE5-0C6D-4AA8-97E3-B2B158E4C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75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74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9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62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9512-18EE-4A7C-AD0A-F9BD749706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6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7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5BDF-49EC-45FF-A339-FA6598D620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E2950-7BC9-4E87-AE8C-EB25916920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80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5BDF-49EC-45FF-A339-FA6598D620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6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00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fld id="{2CB3D11F-6370-4F62-8905-38582CD4BBEC}" type="slidenum">
              <a:rPr lang="en-US" altLang="en-US" sz="1200" b="0" smtClean="0">
                <a:latin typeface="Arial" charset="0"/>
              </a:rPr>
              <a:pPr/>
              <a:t>43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344568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fld id="{ABAEC045-414E-4353-8A49-13D494951C09}" type="slidenum">
              <a:rPr lang="en-US" altLang="en-US" sz="1200" b="0" smtClean="0">
                <a:latin typeface="Arial" charset="0"/>
              </a:rPr>
              <a:pPr/>
              <a:t>44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2698947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8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AD50-ED48-4E19-B0F2-EE598D6929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891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015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A7FFF-A215-4352-88CF-456E0A8C50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63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1907-62EE-4B36-9836-FD5E1FA85E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30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94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41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A7FFF-A215-4352-88CF-456E0A8C50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21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5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A7FFF-A215-4352-88CF-456E0A8C50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67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3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1907-62EE-4B36-9836-FD5E1FA85E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223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1907-62EE-4B36-9836-FD5E1FA85E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64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82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40BD-AA39-4119-941A-63ED874892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65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91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1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5EEFF-946A-43EC-8B37-B82DF6A1C2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7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911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fld id="{2031C111-58B9-4E3C-B8DB-E3C9899BECB4}" type="slidenum">
              <a:rPr lang="en-US" altLang="en-US" sz="1200" b="0" smtClean="0">
                <a:latin typeface="Arial" charset="0"/>
              </a:rPr>
              <a:pPr/>
              <a:t>62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51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fld id="{946B49EC-AA3E-4A50-8201-9009867828B8}" type="slidenum">
              <a:rPr lang="en-US" altLang="en-US" sz="1200" b="0" smtClean="0">
                <a:latin typeface="Arial" charset="0"/>
              </a:rPr>
              <a:pPr/>
              <a:t>63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26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151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873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03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4243E-1488-45B6-A69D-2CE10411CA6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436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157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4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8ADF-1DF8-4B4D-B068-FD6A5DF929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1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2FB53-E755-49F5-AABB-720F2CBEB0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9F933-567D-4A3A-B894-AF131BA892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2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6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7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7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1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44518-FE76-4EE4-97FD-0B40C4918FE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5B1F2-2C4B-43BD-8437-8FB5E94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8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gif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3" Type="http://schemas.openxmlformats.org/officeDocument/2006/relationships/image" Target="../media/image67.png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Relationship Id="rId9" Type="http://schemas.openxmlformats.org/officeDocument/2006/relationships/image" Target="../media/image73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gif"/><Relationship Id="rId3" Type="http://schemas.openxmlformats.org/officeDocument/2006/relationships/image" Target="../media/image74.gif"/><Relationship Id="rId7" Type="http://schemas.openxmlformats.org/officeDocument/2006/relationships/image" Target="../media/image78.png"/><Relationship Id="rId12" Type="http://schemas.openxmlformats.org/officeDocument/2006/relationships/image" Target="../media/image8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gif"/><Relationship Id="rId5" Type="http://schemas.openxmlformats.org/officeDocument/2006/relationships/image" Target="../media/image76.jpeg"/><Relationship Id="rId10" Type="http://schemas.openxmlformats.org/officeDocument/2006/relationships/image" Target="../media/image81.pn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13" Type="http://schemas.openxmlformats.org/officeDocument/2006/relationships/image" Target="../media/image95.png"/><Relationship Id="rId18" Type="http://schemas.openxmlformats.org/officeDocument/2006/relationships/image" Target="../media/image100.jpeg"/><Relationship Id="rId3" Type="http://schemas.openxmlformats.org/officeDocument/2006/relationships/image" Target="../media/image85.jpeg"/><Relationship Id="rId21" Type="http://schemas.openxmlformats.org/officeDocument/2006/relationships/image" Target="../media/image103.png"/><Relationship Id="rId7" Type="http://schemas.openxmlformats.org/officeDocument/2006/relationships/image" Target="../media/image89.gif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11" Type="http://schemas.openxmlformats.org/officeDocument/2006/relationships/image" Target="../media/image93.png"/><Relationship Id="rId5" Type="http://schemas.openxmlformats.org/officeDocument/2006/relationships/image" Target="../media/image87.gif"/><Relationship Id="rId15" Type="http://schemas.openxmlformats.org/officeDocument/2006/relationships/image" Target="../media/image97.jpe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gif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gif"/><Relationship Id="rId7" Type="http://schemas.openxmlformats.org/officeDocument/2006/relationships/image" Target="../media/image1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emf"/><Relationship Id="rId11" Type="http://schemas.openxmlformats.org/officeDocument/2006/relationships/image" Target="../media/image136.gif"/><Relationship Id="rId5" Type="http://schemas.openxmlformats.org/officeDocument/2006/relationships/image" Target="../media/image130.emf"/><Relationship Id="rId10" Type="http://schemas.openxmlformats.org/officeDocument/2006/relationships/image" Target="../media/image135.gif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hyperlink" Target="https://oglobo.globo.com/sociedade/coronavirus/ciencia-analisa-estrutura-do-coronavirus-busca-drogas-para-neutralizar-sua-acao-1-24366110" TargetMode="External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gif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gif"/><Relationship Id="rId9" Type="http://schemas.openxmlformats.org/officeDocument/2006/relationships/image" Target="../media/image144.png"/><Relationship Id="rId14" Type="http://schemas.openxmlformats.org/officeDocument/2006/relationships/image" Target="../media/image149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jpeg"/><Relationship Id="rId1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11" Type="http://schemas.openxmlformats.org/officeDocument/2006/relationships/image" Target="../media/image162.jpe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gif"/><Relationship Id="rId3" Type="http://schemas.openxmlformats.org/officeDocument/2006/relationships/image" Target="../media/image185.png"/><Relationship Id="rId7" Type="http://schemas.openxmlformats.org/officeDocument/2006/relationships/image" Target="../media/image18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gif"/><Relationship Id="rId5" Type="http://schemas.openxmlformats.org/officeDocument/2006/relationships/image" Target="../media/image187.gif"/><Relationship Id="rId10" Type="http://schemas.openxmlformats.org/officeDocument/2006/relationships/image" Target="../media/image192.gif"/><Relationship Id="rId4" Type="http://schemas.openxmlformats.org/officeDocument/2006/relationships/image" Target="../media/image186.gif"/><Relationship Id="rId9" Type="http://schemas.openxmlformats.org/officeDocument/2006/relationships/image" Target="../media/image191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4.jpe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11" Type="http://schemas.openxmlformats.org/officeDocument/2006/relationships/image" Target="../media/image211.png"/><Relationship Id="rId5" Type="http://schemas.openxmlformats.org/officeDocument/2006/relationships/image" Target="../media/image206.gif"/><Relationship Id="rId15" Type="http://schemas.openxmlformats.org/officeDocument/2006/relationships/image" Target="../media/image215.png"/><Relationship Id="rId10" Type="http://schemas.openxmlformats.org/officeDocument/2006/relationships/image" Target="../media/image210.gif"/><Relationship Id="rId4" Type="http://schemas.openxmlformats.org/officeDocument/2006/relationships/image" Target="../media/image205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gif"/><Relationship Id="rId13" Type="http://schemas.openxmlformats.org/officeDocument/2006/relationships/image" Target="../media/image229.gif"/><Relationship Id="rId18" Type="http://schemas.openxmlformats.org/officeDocument/2006/relationships/image" Target="../media/image234.gif"/><Relationship Id="rId26" Type="http://schemas.openxmlformats.org/officeDocument/2006/relationships/image" Target="../media/image242.png"/><Relationship Id="rId3" Type="http://schemas.openxmlformats.org/officeDocument/2006/relationships/image" Target="../media/image219.png"/><Relationship Id="rId21" Type="http://schemas.openxmlformats.org/officeDocument/2006/relationships/image" Target="../media/image237.png"/><Relationship Id="rId7" Type="http://schemas.openxmlformats.org/officeDocument/2006/relationships/image" Target="../media/image223.gif"/><Relationship Id="rId12" Type="http://schemas.openxmlformats.org/officeDocument/2006/relationships/image" Target="../media/image228.gif"/><Relationship Id="rId17" Type="http://schemas.openxmlformats.org/officeDocument/2006/relationships/image" Target="../media/image233.gif"/><Relationship Id="rId25" Type="http://schemas.openxmlformats.org/officeDocument/2006/relationships/image" Target="../media/image24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32.gif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gif"/><Relationship Id="rId24" Type="http://schemas.openxmlformats.org/officeDocument/2006/relationships/image" Target="../media/image240.png"/><Relationship Id="rId5" Type="http://schemas.openxmlformats.org/officeDocument/2006/relationships/image" Target="../media/image221.gif"/><Relationship Id="rId15" Type="http://schemas.openxmlformats.org/officeDocument/2006/relationships/image" Target="../media/image231.gif"/><Relationship Id="rId23" Type="http://schemas.openxmlformats.org/officeDocument/2006/relationships/image" Target="../media/image239.png"/><Relationship Id="rId10" Type="http://schemas.openxmlformats.org/officeDocument/2006/relationships/image" Target="../media/image226.gif"/><Relationship Id="rId19" Type="http://schemas.openxmlformats.org/officeDocument/2006/relationships/image" Target="../media/image235.gif"/><Relationship Id="rId4" Type="http://schemas.openxmlformats.org/officeDocument/2006/relationships/image" Target="../media/image220.png"/><Relationship Id="rId9" Type="http://schemas.openxmlformats.org/officeDocument/2006/relationships/image" Target="../media/image225.gif"/><Relationship Id="rId14" Type="http://schemas.openxmlformats.org/officeDocument/2006/relationships/image" Target="../media/image230.gif"/><Relationship Id="rId22" Type="http://schemas.openxmlformats.org/officeDocument/2006/relationships/image" Target="../media/image2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gif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gif"/><Relationship Id="rId11" Type="http://schemas.openxmlformats.org/officeDocument/2006/relationships/image" Target="../media/image251.png"/><Relationship Id="rId5" Type="http://schemas.openxmlformats.org/officeDocument/2006/relationships/image" Target="../media/image245.jpeg"/><Relationship Id="rId10" Type="http://schemas.openxmlformats.org/officeDocument/2006/relationships/image" Target="../media/image250.png"/><Relationship Id="rId4" Type="http://schemas.openxmlformats.org/officeDocument/2006/relationships/image" Target="../media/image244.gif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gif"/><Relationship Id="rId7" Type="http://schemas.openxmlformats.org/officeDocument/2006/relationships/image" Target="../media/image28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jpeg"/><Relationship Id="rId5" Type="http://schemas.openxmlformats.org/officeDocument/2006/relationships/image" Target="../media/image278.gif"/><Relationship Id="rId4" Type="http://schemas.openxmlformats.org/officeDocument/2006/relationships/image" Target="../media/image27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gif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gif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311.png"/><Relationship Id="rId3" Type="http://schemas.openxmlformats.org/officeDocument/2006/relationships/image" Target="../media/image300.png"/><Relationship Id="rId7" Type="http://schemas.openxmlformats.org/officeDocument/2006/relationships/hyperlink" Target="http://www.mycutegraphics.com/graphics/arrow/pink-curved-arrow.html" TargetMode="External"/><Relationship Id="rId12" Type="http://schemas.openxmlformats.org/officeDocument/2006/relationships/image" Target="../media/image307.png"/><Relationship Id="rId17" Type="http://schemas.openxmlformats.org/officeDocument/2006/relationships/hyperlink" Target="http://www.mycutegraphics.com/graphics/arrow/orange-curved-arrow.html" TargetMode="External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310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6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305.png"/><Relationship Id="rId19" Type="http://schemas.openxmlformats.org/officeDocument/2006/relationships/image" Target="../media/image312.png"/><Relationship Id="rId4" Type="http://schemas.openxmlformats.org/officeDocument/2006/relationships/hyperlink" Target="http://openclipart.org/people/f_featherbrain/curved_arrow.svg" TargetMode="External"/><Relationship Id="rId9" Type="http://schemas.openxmlformats.org/officeDocument/2006/relationships/image" Target="../media/image304.png"/><Relationship Id="rId14" Type="http://schemas.openxmlformats.org/officeDocument/2006/relationships/hyperlink" Target="http://www.clker.com/clipart-marooncurvedarrow.htm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3" Type="http://schemas.openxmlformats.org/officeDocument/2006/relationships/image" Target="../media/image314.png"/><Relationship Id="rId21" Type="http://schemas.openxmlformats.org/officeDocument/2006/relationships/image" Target="../media/image332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26" Type="http://schemas.openxmlformats.org/officeDocument/2006/relationships/image" Target="../media/image359.jpeg"/><Relationship Id="rId3" Type="http://schemas.openxmlformats.org/officeDocument/2006/relationships/image" Target="../media/image336.jpeg"/><Relationship Id="rId21" Type="http://schemas.openxmlformats.org/officeDocument/2006/relationships/image" Target="../media/image354.png"/><Relationship Id="rId34" Type="http://schemas.openxmlformats.org/officeDocument/2006/relationships/image" Target="../media/image367.png"/><Relationship Id="rId7" Type="http://schemas.openxmlformats.org/officeDocument/2006/relationships/image" Target="../media/image340.gif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5" Type="http://schemas.openxmlformats.org/officeDocument/2006/relationships/image" Target="../media/image358.jpeg"/><Relationship Id="rId33" Type="http://schemas.openxmlformats.org/officeDocument/2006/relationships/image" Target="../media/image36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349.png"/><Relationship Id="rId20" Type="http://schemas.openxmlformats.org/officeDocument/2006/relationships/image" Target="../media/image353.png"/><Relationship Id="rId29" Type="http://schemas.openxmlformats.org/officeDocument/2006/relationships/image" Target="../media/image3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gif"/><Relationship Id="rId11" Type="http://schemas.openxmlformats.org/officeDocument/2006/relationships/image" Target="../media/image344.png"/><Relationship Id="rId24" Type="http://schemas.openxmlformats.org/officeDocument/2006/relationships/image" Target="../media/image357.jpeg"/><Relationship Id="rId32" Type="http://schemas.openxmlformats.org/officeDocument/2006/relationships/image" Target="../media/image365.png"/><Relationship Id="rId5" Type="http://schemas.openxmlformats.org/officeDocument/2006/relationships/image" Target="../media/image338.gif"/><Relationship Id="rId15" Type="http://schemas.openxmlformats.org/officeDocument/2006/relationships/image" Target="../media/image348.jpeg"/><Relationship Id="rId23" Type="http://schemas.openxmlformats.org/officeDocument/2006/relationships/image" Target="../media/image356.jpeg"/><Relationship Id="rId28" Type="http://schemas.openxmlformats.org/officeDocument/2006/relationships/image" Target="../media/image361.jpeg"/><Relationship Id="rId10" Type="http://schemas.openxmlformats.org/officeDocument/2006/relationships/image" Target="../media/image343.gif"/><Relationship Id="rId19" Type="http://schemas.openxmlformats.org/officeDocument/2006/relationships/image" Target="../media/image352.png"/><Relationship Id="rId31" Type="http://schemas.openxmlformats.org/officeDocument/2006/relationships/image" Target="../media/image364.png"/><Relationship Id="rId4" Type="http://schemas.openxmlformats.org/officeDocument/2006/relationships/image" Target="../media/image337.png"/><Relationship Id="rId9" Type="http://schemas.openxmlformats.org/officeDocument/2006/relationships/image" Target="../media/image342.gif"/><Relationship Id="rId14" Type="http://schemas.openxmlformats.org/officeDocument/2006/relationships/image" Target="../media/image347.png"/><Relationship Id="rId22" Type="http://schemas.openxmlformats.org/officeDocument/2006/relationships/image" Target="../media/image355.jpeg"/><Relationship Id="rId27" Type="http://schemas.openxmlformats.org/officeDocument/2006/relationships/image" Target="../media/image360.jpeg"/><Relationship Id="rId30" Type="http://schemas.openxmlformats.org/officeDocument/2006/relationships/image" Target="../media/image363.png"/><Relationship Id="rId8" Type="http://schemas.openxmlformats.org/officeDocument/2006/relationships/image" Target="../media/image341.gi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3" Type="http://schemas.openxmlformats.org/officeDocument/2006/relationships/image" Target="../media/image368.gif"/><Relationship Id="rId7" Type="http://schemas.openxmlformats.org/officeDocument/2006/relationships/image" Target="../media/image372.png"/><Relationship Id="rId12" Type="http://schemas.openxmlformats.org/officeDocument/2006/relationships/image" Target="../media/image37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gif"/><Relationship Id="rId12" Type="http://schemas.openxmlformats.org/officeDocument/2006/relationships/image" Target="../media/image390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gif"/><Relationship Id="rId5" Type="http://schemas.openxmlformats.org/officeDocument/2006/relationships/image" Target="../media/image383.gif"/><Relationship Id="rId10" Type="http://schemas.openxmlformats.org/officeDocument/2006/relationships/image" Target="../media/image388.gif"/><Relationship Id="rId4" Type="http://schemas.openxmlformats.org/officeDocument/2006/relationships/image" Target="../media/image382.jpeg"/><Relationship Id="rId9" Type="http://schemas.openxmlformats.org/officeDocument/2006/relationships/image" Target="../media/image3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lipartpoint.com/SingleImage.asp?ImageID=6855" TargetMode="External"/><Relationship Id="rId13" Type="http://schemas.openxmlformats.org/officeDocument/2006/relationships/image" Target="../media/image30.gif"/><Relationship Id="rId18" Type="http://schemas.openxmlformats.org/officeDocument/2006/relationships/hyperlink" Target="http://www.clipartpoint.com/SingleImage.asp?ImageID=6705" TargetMode="External"/><Relationship Id="rId26" Type="http://schemas.openxmlformats.org/officeDocument/2006/relationships/image" Target="../media/image39.gif"/><Relationship Id="rId3" Type="http://schemas.openxmlformats.org/officeDocument/2006/relationships/image" Target="../media/image24.gif"/><Relationship Id="rId21" Type="http://schemas.openxmlformats.org/officeDocument/2006/relationships/image" Target="../media/image34.gif"/><Relationship Id="rId7" Type="http://schemas.openxmlformats.org/officeDocument/2006/relationships/image" Target="../media/image27.gif"/><Relationship Id="rId12" Type="http://schemas.openxmlformats.org/officeDocument/2006/relationships/hyperlink" Target="http://www.clipartpoint.com/SingleImage.asp?ImageID=6805" TargetMode="External"/><Relationship Id="rId17" Type="http://schemas.openxmlformats.org/officeDocument/2006/relationships/image" Target="../media/image32.gif"/><Relationship Id="rId25" Type="http://schemas.openxmlformats.org/officeDocument/2006/relationships/image" Target="../media/image38.gif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clipartpoint.com/SingleImage.asp?ImageID=6765" TargetMode="External"/><Relationship Id="rId20" Type="http://schemas.openxmlformats.org/officeDocument/2006/relationships/hyperlink" Target="http://www.clipartpoint.com/SingleImage.asp?ImageID=6685" TargetMode="Externa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partpoint.com/SingleImage.asp?ImageID=6905" TargetMode="External"/><Relationship Id="rId11" Type="http://schemas.openxmlformats.org/officeDocument/2006/relationships/image" Target="../media/image29.gif"/><Relationship Id="rId24" Type="http://schemas.openxmlformats.org/officeDocument/2006/relationships/image" Target="../media/image37.gif"/><Relationship Id="rId5" Type="http://schemas.openxmlformats.org/officeDocument/2006/relationships/image" Target="../media/image26.png"/><Relationship Id="rId15" Type="http://schemas.openxmlformats.org/officeDocument/2006/relationships/image" Target="../media/image31.gif"/><Relationship Id="rId23" Type="http://schemas.openxmlformats.org/officeDocument/2006/relationships/image" Target="../media/image36.gif"/><Relationship Id="rId28" Type="http://schemas.openxmlformats.org/officeDocument/2006/relationships/image" Target="../media/image41.gif"/><Relationship Id="rId10" Type="http://schemas.openxmlformats.org/officeDocument/2006/relationships/hyperlink" Target="http://www.clipartpoint.com/SingleImage.asp?ImageID=6795" TargetMode="External"/><Relationship Id="rId19" Type="http://schemas.openxmlformats.org/officeDocument/2006/relationships/image" Target="../media/image33.gif"/><Relationship Id="rId4" Type="http://schemas.openxmlformats.org/officeDocument/2006/relationships/image" Target="../media/image25.gif"/><Relationship Id="rId9" Type="http://schemas.openxmlformats.org/officeDocument/2006/relationships/image" Target="../media/image28.gif"/><Relationship Id="rId14" Type="http://schemas.openxmlformats.org/officeDocument/2006/relationships/hyperlink" Target="http://www.clipartpoint.com/SingleImage.asp?ImageID=6745" TargetMode="External"/><Relationship Id="rId22" Type="http://schemas.openxmlformats.org/officeDocument/2006/relationships/image" Target="../media/image35.gif"/><Relationship Id="rId27" Type="http://schemas.openxmlformats.org/officeDocument/2006/relationships/image" Target="../media/image40.gif"/><Relationship Id="rId30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699" y="1284515"/>
            <a:ext cx="722960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 TẬP ĐẠI CƯƠNG A2 </a:t>
            </a:r>
            <a:r>
              <a:rPr lang="en-US" sz="32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vi-VN" sz="32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2020-</a:t>
            </a:r>
            <a:r>
              <a:rPr lang="en-US" sz="32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vi-VN" sz="32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32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CƠ THỂ HỌC</a:t>
            </a:r>
          </a:p>
          <a:p>
            <a:pPr algn="ctr">
              <a:lnSpc>
                <a:spcPct val="120000"/>
              </a:lnSpc>
            </a:pPr>
            <a:r>
              <a:rPr lang="vi-VN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19-1-CTT</a:t>
            </a:r>
            <a:endParaRPr lang="vi-VN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vi-V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rắc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vi-VN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một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 NHẤT</a:t>
            </a:r>
          </a:p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bốn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28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1905000"/>
            <a:ext cx="8534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Đĩa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phôi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các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trơn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thận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c. Tế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cơ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trơn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thận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294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6324597" cy="538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74224" y="340611"/>
            <a:ext cx="8672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Hợp</a:t>
            </a:r>
            <a:r>
              <a:rPr lang="en-US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tử</a:t>
            </a:r>
            <a:endParaRPr lang="vi-VN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Zygote</a:t>
            </a:r>
            <a:endParaRPr lang="en-US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84394" y="1473597"/>
            <a:ext cx="131125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Phôi</a:t>
            </a:r>
            <a:r>
              <a:rPr lang="vi-VN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 nang</a:t>
            </a:r>
            <a:r>
              <a:rPr lang="en-US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 </a:t>
            </a:r>
            <a:endParaRPr lang="vi-VN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B</a:t>
            </a: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lastocyst</a:t>
            </a:r>
            <a:endParaRPr lang="en-US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47254" y="2768997"/>
            <a:ext cx="103874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Phôi</a:t>
            </a:r>
            <a:r>
              <a:rPr lang="en-US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vị</a:t>
            </a:r>
            <a:endParaRPr lang="vi-VN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Gastrula</a:t>
            </a:r>
            <a:endParaRPr lang="en-US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800" y="4471943"/>
            <a:ext cx="1011495" cy="307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Arial" charset="0"/>
                <a:cs typeface="Arial" charset="0"/>
              </a:rPr>
              <a:t>Ngoại bì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62212" y="4462419"/>
            <a:ext cx="1011752" cy="307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folHlink"/>
                </a:solidFill>
                <a:latin typeface="Arial" charset="0"/>
                <a:cs typeface="Arial" charset="0"/>
              </a:rPr>
              <a:t>Trung </a:t>
            </a:r>
            <a:r>
              <a:rPr lang="en-US" altLang="en-US" sz="2000" b="1" dirty="0" err="1">
                <a:solidFill>
                  <a:schemeClr val="folHlink"/>
                </a:solidFill>
                <a:latin typeface="Arial" charset="0"/>
                <a:cs typeface="Arial" charset="0"/>
              </a:rPr>
              <a:t>bì</a:t>
            </a:r>
            <a:endParaRPr lang="en-US" altLang="en-US" sz="2000" b="1" dirty="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372894" y="4481468"/>
            <a:ext cx="711733" cy="307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Arial" charset="0"/>
                <a:cs typeface="Arial" charset="0"/>
              </a:rPr>
              <a:t>Nội bì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95450" y="4471943"/>
            <a:ext cx="1139735" cy="307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Arial" charset="0"/>
                <a:cs typeface="Arial" charset="0"/>
              </a:rPr>
              <a:t>Dải s/dục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036122" y="587250"/>
            <a:ext cx="1678664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1. Tb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biểu</a:t>
            </a: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bì</a:t>
            </a:r>
            <a:endParaRPr lang="en-US" altLang="en-US" sz="2000" b="1" dirty="0">
              <a:solidFill>
                <a:srgbClr val="0033CC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036122" y="968246"/>
            <a:ext cx="1196160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2. Tb TK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036122" y="1337367"/>
            <a:ext cx="1593705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3. Tb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sắc</a:t>
            </a: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tố</a:t>
            </a:r>
            <a:endParaRPr lang="en-US" altLang="en-US" sz="2000" b="1" dirty="0">
              <a:solidFill>
                <a:srgbClr val="0033CC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36122" y="1732712"/>
            <a:ext cx="1691488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4. Tb c</a:t>
            </a:r>
            <a:r>
              <a:rPr lang="vi-VN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ơ</a:t>
            </a: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 vân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036122" y="2101833"/>
            <a:ext cx="1678664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5. Tb x</a:t>
            </a:r>
            <a:r>
              <a:rPr lang="vi-VN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ươ</a:t>
            </a: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ng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034535" y="2482829"/>
            <a:ext cx="1394933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6. Tb thận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036122" y="2863825"/>
            <a:ext cx="1380505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7. Tb máu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036122" y="3247296"/>
            <a:ext cx="1773241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8. Tb c</a:t>
            </a:r>
            <a:r>
              <a:rPr lang="vi-VN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ơ</a:t>
            </a: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tr</a:t>
            </a:r>
            <a:r>
              <a:rPr lang="vi-VN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ơ</a:t>
            </a: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n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7036122" y="3628292"/>
            <a:ext cx="1237838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9. Tb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tụy</a:t>
            </a:r>
            <a:endParaRPr lang="en-US" altLang="en-US" sz="2000" b="1" dirty="0">
              <a:solidFill>
                <a:srgbClr val="0033CC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6921822" y="4009288"/>
            <a:ext cx="1749196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10. Tb t. giáp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913885" y="4404633"/>
            <a:ext cx="1523429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11. Tb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phổi</a:t>
            </a:r>
            <a:endParaRPr lang="en-US" altLang="en-US" sz="2000" b="1" dirty="0">
              <a:solidFill>
                <a:srgbClr val="0033CC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912297" y="4785629"/>
            <a:ext cx="1851788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12. Tb sd </a:t>
            </a:r>
            <a:r>
              <a:rPr lang="vi-VN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đự</a:t>
            </a:r>
            <a:r>
              <a:rPr lang="en-US" altLang="en-US" sz="2000" b="1">
                <a:solidFill>
                  <a:srgbClr val="0033CC"/>
                </a:solidFill>
                <a:latin typeface="Arial" charset="0"/>
                <a:cs typeface="Arial" charset="0"/>
              </a:rPr>
              <a:t>c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6912297" y="5171575"/>
            <a:ext cx="1792477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13. Tb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sd</a:t>
            </a: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cái</a:t>
            </a: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527050" y="5538732"/>
            <a:ext cx="5910846" cy="4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33CC"/>
                </a:solidFill>
                <a:latin typeface="Arial" charset="0"/>
                <a:cs typeface="Arial" charset="0"/>
              </a:rPr>
              <a:t>1    2    3     4    5     6     7    8     9   10   11  12  13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572000" y="990600"/>
            <a:ext cx="2194062" cy="193899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.Sự tạo mô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 err="1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và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 c</a:t>
            </a:r>
            <a:r>
              <a:rPr lang="vi-VN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ơ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quan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?</a:t>
            </a:r>
            <a:endParaRPr lang="vi-VN" altLang="en-US" sz="2400" b="1" dirty="0">
              <a:solidFill>
                <a:schemeClr val="accent5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vi-VN" altLang="en-US" sz="2400" b="1" dirty="0">
              <a:solidFill>
                <a:schemeClr val="accent5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.</a:t>
            </a:r>
            <a:r>
              <a:rPr lang="vi-VN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Ứng dụng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Y học tái tạo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charset="0"/>
                <a:cs typeface="Arial" charset="0"/>
              </a:rPr>
              <a:t>?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1828800" y="6084507"/>
            <a:ext cx="5638800" cy="46166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Arial" charset="0"/>
                <a:cs typeface="Arial" charset="0"/>
              </a:rPr>
              <a:t>XUẤT XỨ </a:t>
            </a:r>
            <a:r>
              <a:rPr lang="vi-VN" altLang="en-US" sz="2400" b="1" dirty="0">
                <a:solidFill>
                  <a:srgbClr val="008000"/>
                </a:solidFill>
                <a:latin typeface="Arial" charset="0"/>
                <a:cs typeface="Arial" charset="0"/>
              </a:rPr>
              <a:t>CỦA </a:t>
            </a:r>
            <a:r>
              <a:rPr lang="en-US" altLang="en-US" sz="2400" b="1" dirty="0">
                <a:solidFill>
                  <a:srgbClr val="008000"/>
                </a:solidFill>
                <a:latin typeface="Arial" charset="0"/>
                <a:cs typeface="Arial" charset="0"/>
              </a:rPr>
              <a:t>CÁC TẾ BÀO</a:t>
            </a:r>
            <a:r>
              <a:rPr lang="vi-VN" altLang="en-US" sz="2400" b="1" dirty="0">
                <a:solidFill>
                  <a:srgbClr val="008000"/>
                </a:solidFill>
                <a:latin typeface="Arial" charset="0"/>
                <a:cs typeface="Arial" charset="0"/>
              </a:rPr>
              <a:t> NGƯỜI</a:t>
            </a:r>
            <a:endParaRPr lang="en-US" altLang="en-US" sz="2400" b="1" dirty="0">
              <a:solidFill>
                <a:srgbClr val="008000"/>
              </a:solidFill>
              <a:latin typeface="Arial" charset="0"/>
              <a:cs typeface="Arial" charset="0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 rot="5400000">
            <a:off x="7062450" y="5447636"/>
            <a:ext cx="4828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itchFamily="18" charset="0"/>
              <a:buChar char="−"/>
              <a:defRPr sz="20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800" b="1" dirty="0">
                <a:solidFill>
                  <a:srgbClr val="0033CC"/>
                </a:solidFill>
                <a:latin typeface="Arial" charset="0"/>
                <a:cs typeface="Arial" charset="0"/>
              </a:rPr>
              <a:t>...</a:t>
            </a:r>
            <a:endParaRPr lang="en-US" altLang="en-US" sz="2800" b="1" dirty="0">
              <a:solidFill>
                <a:srgbClr val="0033CC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01450" y="1813067"/>
            <a:ext cx="60198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telomere: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a. TATGGG.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TTGGGG.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c. GGTTGG.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d. TGGGTT.</a:t>
            </a:r>
          </a:p>
        </p:txBody>
      </p:sp>
    </p:spTree>
    <p:extLst>
      <p:ext uri="{BB962C8B-B14F-4D97-AF65-F5344CB8AC3E}">
        <p14:creationId xmlns:p14="http://schemas.microsoft.com/office/powerpoint/2010/main" val="6629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/>
          </p:cNvGrpSpPr>
          <p:nvPr/>
        </p:nvGrpSpPr>
        <p:grpSpPr bwMode="auto">
          <a:xfrm>
            <a:off x="533400" y="1011238"/>
            <a:ext cx="8153400" cy="4932362"/>
            <a:chOff x="533400" y="1011238"/>
            <a:chExt cx="8153400" cy="4932382"/>
          </a:xfrm>
        </p:grpSpPr>
        <p:pic>
          <p:nvPicPr>
            <p:cNvPr id="76803" name="Picture 5" descr="tel_action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667000"/>
              <a:ext cx="8153400" cy="203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04" name="Text Box 7"/>
            <p:cNvSpPr txBox="1">
              <a:spLocks noChangeArrowheads="1"/>
            </p:cNvSpPr>
            <p:nvPr/>
          </p:nvSpPr>
          <p:spPr bwMode="auto">
            <a:xfrm>
              <a:off x="2895600" y="4866398"/>
              <a:ext cx="5011308" cy="1077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1" dirty="0">
                  <a:solidFill>
                    <a:srgbClr val="0033CC"/>
                  </a:solidFill>
                  <a:cs typeface="Arial" charset="0"/>
                </a:rPr>
                <a:t>            </a:t>
              </a:r>
              <a:r>
                <a:rPr lang="en-US" altLang="en-US" b="1" dirty="0" err="1">
                  <a:solidFill>
                    <a:srgbClr val="0033CC"/>
                  </a:solidFill>
                  <a:cs typeface="Arial" charset="0"/>
                </a:rPr>
                <a:t>trình</a:t>
              </a:r>
              <a:r>
                <a:rPr lang="en-US" altLang="en-US" b="1" dirty="0">
                  <a:solidFill>
                    <a:srgbClr val="0033CC"/>
                  </a:solidFill>
                  <a:cs typeface="Arial" charset="0"/>
                </a:rPr>
                <a:t> </a:t>
              </a:r>
              <a:r>
                <a:rPr lang="en-US" altLang="en-US" b="1" dirty="0" err="1">
                  <a:solidFill>
                    <a:srgbClr val="0033CC"/>
                  </a:solidFill>
                  <a:cs typeface="Arial" charset="0"/>
                </a:rPr>
                <a:t>tự</a:t>
              </a:r>
              <a:r>
                <a:rPr lang="en-US" altLang="en-US" b="1" dirty="0">
                  <a:solidFill>
                    <a:srgbClr val="0033CC"/>
                  </a:solidFill>
                  <a:cs typeface="Arial" charset="0"/>
                </a:rPr>
                <a:t>  TTGGGG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1" dirty="0">
                  <a:solidFill>
                    <a:srgbClr val="0033CC"/>
                  </a:solidFill>
                  <a:cs typeface="Arial" charset="0"/>
                </a:rPr>
                <a:t>                     </a:t>
              </a:r>
              <a:r>
                <a:rPr lang="en-US" altLang="en-US" b="1" dirty="0" err="1">
                  <a:solidFill>
                    <a:srgbClr val="0033CC"/>
                  </a:solidFill>
                  <a:cs typeface="Arial" charset="0"/>
                </a:rPr>
                <a:t>và</a:t>
              </a:r>
              <a:r>
                <a:rPr lang="en-US" altLang="en-US" b="1" dirty="0">
                  <a:solidFill>
                    <a:srgbClr val="0033CC"/>
                  </a:solidFill>
                  <a:cs typeface="Arial" charset="0"/>
                </a:rPr>
                <a:t>  TTAGGG</a:t>
              </a:r>
            </a:p>
          </p:txBody>
        </p:sp>
        <p:grpSp>
          <p:nvGrpSpPr>
            <p:cNvPr id="76805" name="Group 1"/>
            <p:cNvGrpSpPr>
              <a:grpSpLocks/>
            </p:cNvGrpSpPr>
            <p:nvPr/>
          </p:nvGrpSpPr>
          <p:grpSpPr bwMode="auto">
            <a:xfrm>
              <a:off x="873125" y="1011238"/>
              <a:ext cx="7280275" cy="893762"/>
              <a:chOff x="873125" y="1011238"/>
              <a:chExt cx="7280275" cy="893762"/>
            </a:xfrm>
          </p:grpSpPr>
          <p:pic>
            <p:nvPicPr>
              <p:cNvPr id="7680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125" y="1182688"/>
                <a:ext cx="438150" cy="703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07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700" y="1176338"/>
                <a:ext cx="530225" cy="727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08" name="Picture 1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0138" y="1179513"/>
                <a:ext cx="427037" cy="701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09" name="Picture 1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975" y="1179513"/>
                <a:ext cx="668338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0" name="Picture 1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1275" y="1182688"/>
                <a:ext cx="530225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1" name="Picture 19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875" y="1150938"/>
                <a:ext cx="541338" cy="738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2" name="Picture 2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3188" y="1179513"/>
                <a:ext cx="506412" cy="725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3" name="Picture 2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675" y="1093788"/>
                <a:ext cx="171450" cy="209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4" name="Picture 30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9603">
                <a:off x="3499644" y="883444"/>
                <a:ext cx="120650" cy="376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5" name="Picture 33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275" y="1028700"/>
                <a:ext cx="330200" cy="155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4550" y="1182688"/>
                <a:ext cx="438150" cy="703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7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1182688"/>
                <a:ext cx="484188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8" name="Picture 1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7175" y="1157288"/>
                <a:ext cx="530225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19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4475" y="1184275"/>
                <a:ext cx="484188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20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9213" y="1179513"/>
                <a:ext cx="484187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821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7213" y="1184275"/>
                <a:ext cx="484187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77393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47270" y="1556479"/>
            <a:ext cx="103632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sai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tử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thường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tới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chết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Cơ thể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nhiễm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trùng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thể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tới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Apoptosis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xảy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bào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già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Miễn dịch là hoạt động tự vệ của cơ thể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3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2314" y="1219200"/>
            <a:ext cx="6813868" cy="670844"/>
            <a:chOff x="1219200" y="2096429"/>
            <a:chExt cx="6194425" cy="91757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096429"/>
              <a:ext cx="850900" cy="909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625" y="2096429"/>
              <a:ext cx="739775" cy="909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863" y="2101192"/>
              <a:ext cx="700087" cy="912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288" y="2105954"/>
              <a:ext cx="739775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013" y="2101192"/>
              <a:ext cx="701675" cy="912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588" y="2109129"/>
              <a:ext cx="723900" cy="896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388" y="2102779"/>
              <a:ext cx="636587" cy="890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5450" y="2117067"/>
              <a:ext cx="638175" cy="890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975" y="2102779"/>
              <a:ext cx="346075" cy="890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9" name="Picture 9" descr="fall_leaves_branch_falling_hg_wht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69901"/>
            <a:ext cx="14192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402" y="2743200"/>
            <a:ext cx="6406198" cy="3290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6193861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Nobel Prize in Physiology or Medicine 2002</a:t>
            </a:r>
            <a:endParaRPr lang="en-US" sz="2400" b="1" i="0" dirty="0">
              <a:solidFill>
                <a:srgbClr val="0000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ình ảnh có liê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53" y="1807559"/>
            <a:ext cx="2346347" cy="23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ple_anime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241501"/>
            <a:ext cx="729871" cy="146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58389" y="1987620"/>
            <a:ext cx="5282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(Programmed Cell Death - PCD) </a:t>
            </a:r>
            <a:endParaRPr lang="en-US" sz="26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72963" y="494211"/>
            <a:ext cx="3818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CHẾT RỤNG TẾ BÀO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921" y="1556479"/>
            <a:ext cx="103632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Màng tế bào có đặc điểm về cấu tạo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 có chất lipid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 một tới ba lớp màng xen kẽ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Bất đối xứng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 khả năng thẩm thấu với chất đạm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51755" y="609600"/>
            <a:ext cx="3181021" cy="4002898"/>
            <a:chOff x="6137467" y="1482392"/>
            <a:chExt cx="3181021" cy="40028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7019482" y="1482392"/>
              <a:ext cx="2143125" cy="4002898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 rot="1902687">
              <a:off x="7161421" y="2471021"/>
              <a:ext cx="1247863" cy="530773"/>
            </a:xfrm>
            <a:prstGeom prst="ellipse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://zung.zetamu.net/Files/Mirella_Lesson5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3954">
              <a:off x="6198054" y="2486824"/>
              <a:ext cx="3120434" cy="58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zung.zetamu.net/Files/Mirella_Lesson5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50109">
              <a:off x="6137467" y="2460419"/>
              <a:ext cx="3120434" cy="42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752600" y="2633999"/>
            <a:ext cx="4207180" cy="1176001"/>
            <a:chOff x="799242" y="2133600"/>
            <a:chExt cx="3160916" cy="803225"/>
          </a:xfrm>
        </p:grpSpPr>
        <p:pic>
          <p:nvPicPr>
            <p:cNvPr id="11" name="Picture 93" descr="G_CLR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733" y="2258722"/>
              <a:ext cx="733425" cy="667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7" descr="M_CLR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42" y="2246914"/>
              <a:ext cx="880718" cy="688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8" descr="N_CLR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96" y="2242122"/>
              <a:ext cx="829815" cy="69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14" descr="exclaim_clr"/>
            <p:cNvPicPr>
              <a:picLocks noChangeAspect="1" noChangeArrowheads="1" noCrop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6419">
              <a:off x="2019896" y="2024507"/>
              <a:ext cx="132914" cy="35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 rot="2457685">
              <a:off x="2107845" y="2218787"/>
              <a:ext cx="146893" cy="110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128" descr="A_CLR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44" y="2237155"/>
              <a:ext cx="735272" cy="686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643126" y="715731"/>
            <a:ext cx="3972306" cy="1107996"/>
          </a:xfrm>
          <a:prstGeom prst="rect">
            <a:avLst/>
          </a:prstGeom>
          <a:ln>
            <a:solidFill>
              <a:srgbClr val="0099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vi-VN" sz="22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MEMBRANE</a:t>
            </a:r>
            <a:endParaRPr lang="en-US" sz="2200" b="1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PLASMA MEMBRANE</a:t>
            </a:r>
            <a:endParaRPr lang="vi-VN" sz="2200" b="1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sz="22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CYTOPLASMIC MEMBRANE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2160" y="5537200"/>
            <a:ext cx="7302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.T</a:t>
            </a:r>
            <a:r>
              <a:rPr lang="en-US" sz="3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hấm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lọc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(selective permeability) </a:t>
            </a:r>
            <a:endParaRPr lang="en-US" sz="3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02160" y="4488876"/>
            <a:ext cx="4998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.K</a:t>
            </a:r>
            <a:r>
              <a:rPr lang="en-US" sz="3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hảm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lỏng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(fluid mosaic) </a:t>
            </a:r>
            <a:endParaRPr lang="en-US" sz="3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2160" y="5033352"/>
            <a:ext cx="50577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.Bất đối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xứng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(asymmetry)</a:t>
            </a:r>
          </a:p>
        </p:txBody>
      </p:sp>
      <p:sp>
        <p:nvSpPr>
          <p:cNvPr id="10" name="Oval 9"/>
          <p:cNvSpPr/>
          <p:nvPr/>
        </p:nvSpPr>
        <p:spPr>
          <a:xfrm rot="18988746">
            <a:off x="6845422" y="3439895"/>
            <a:ext cx="2299970" cy="692724"/>
          </a:xfrm>
          <a:prstGeom prst="ellipse">
            <a:avLst/>
          </a:prstGeom>
          <a:solidFill>
            <a:srgbClr val="FEF1E6"/>
          </a:solidFill>
          <a:ln w="31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64288">
            <a:off x="7098832" y="3519952"/>
            <a:ext cx="1845377" cy="523220"/>
          </a:xfrm>
          <a:prstGeom prst="rect">
            <a:avLst/>
          </a:prstGeom>
          <a:noFill/>
          <a:ln w="317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solidFill>
                  <a:srgbClr val="FF3399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60</a:t>
            </a:r>
            <a:r>
              <a:rPr lang="vi-VN" sz="2800" b="1" dirty="0">
                <a:solidFill>
                  <a:srgbClr val="FF3399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FF3399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100nm</a:t>
            </a:r>
            <a:endParaRPr lang="en-US" sz="2800" b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9208" y="1859096"/>
            <a:ext cx="22429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xứng</a:t>
            </a:r>
            <a:endParaRPr lang="en-US" sz="2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43000" y="3657600"/>
            <a:ext cx="745588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Lớp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phospholipid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của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màng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không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dẫn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vi-VN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đ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iện</a:t>
            </a:r>
            <a:endParaRPr lang="en-US" altLang="en-US" sz="2600" b="1" dirty="0">
              <a:solidFill>
                <a:schemeClr val="accent6">
                  <a:lumMod val="75000"/>
                </a:schemeClr>
              </a:solidFill>
              <a:effectLst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tuy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nhiên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màng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có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các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kênh</a:t>
            </a:r>
            <a:r>
              <a:rPr lang="vi-VN" altLang="en-US" sz="26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/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cổng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cho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phép</a:t>
            </a:r>
            <a:endParaRPr lang="en-US" altLang="en-US" sz="2600" b="1" dirty="0">
              <a:solidFill>
                <a:schemeClr val="accent6">
                  <a:lumMod val="75000"/>
                </a:schemeClr>
              </a:solidFill>
              <a:effectLst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các ion </a:t>
            </a:r>
            <a:r>
              <a:rPr lang="vi-VN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đ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i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qua, </a:t>
            </a:r>
            <a:r>
              <a:rPr lang="vi-VN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tạo sự chênh lệch nồng độ 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do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vậy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chúng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dẫn</a:t>
            </a:r>
            <a:r>
              <a:rPr lang="en-US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 </a:t>
            </a:r>
            <a:r>
              <a:rPr lang="vi-VN" altLang="en-US" sz="2600" b="1" dirty="0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đ</a:t>
            </a:r>
            <a:r>
              <a:rPr lang="en-US" altLang="en-US" sz="2600" b="1" dirty="0" err="1">
                <a:solidFill>
                  <a:schemeClr val="accent6">
                    <a:lumMod val="75000"/>
                  </a:schemeClr>
                </a:solidFill>
                <a:effectLst/>
                <a:cs typeface="Arial" charset="0"/>
              </a:rPr>
              <a:t>iện</a:t>
            </a:r>
            <a:endParaRPr lang="en-US" altLang="en-US" sz="2600" b="1" dirty="0">
              <a:solidFill>
                <a:schemeClr val="accent6">
                  <a:lumMod val="75000"/>
                </a:schemeClr>
              </a:solidFill>
              <a:effectLst/>
              <a:cs typeface="Arial" charset="0"/>
            </a:endParaRPr>
          </a:p>
        </p:txBody>
      </p:sp>
      <p:pic>
        <p:nvPicPr>
          <p:cNvPr id="7" name="Picture 6" descr="VOLTGTA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30" y="1295400"/>
            <a:ext cx="4294770" cy="238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43000" y="5455879"/>
            <a:ext cx="722505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solidFill>
                  <a:srgbClr val="7030A0"/>
                </a:solidFill>
                <a:cs typeface="Arial" charset="0"/>
              </a:rPr>
              <a:t>Nhiều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gen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trên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NST 4, 19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tham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gia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vi-VN" altLang="en-US" sz="2600" b="1" dirty="0">
                <a:solidFill>
                  <a:srgbClr val="7030A0"/>
                </a:solidFill>
                <a:effectLst/>
                <a:cs typeface="Arial" charset="0"/>
              </a:rPr>
              <a:t>đ</a:t>
            </a:r>
            <a:r>
              <a:rPr lang="en-US" altLang="en-US" sz="2600" b="1" dirty="0" err="1">
                <a:solidFill>
                  <a:srgbClr val="7030A0"/>
                </a:solidFill>
                <a:cs typeface="Arial" charset="0"/>
              </a:rPr>
              <a:t>iều</a:t>
            </a:r>
            <a:r>
              <a:rPr lang="en-US" altLang="en-US" sz="26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cs typeface="Arial" charset="0"/>
              </a:rPr>
              <a:t>hoà</a:t>
            </a:r>
            <a:r>
              <a:rPr lang="en-US" altLang="en-US" sz="26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cs typeface="Arial" charset="0"/>
              </a:rPr>
              <a:t>tổng</a:t>
            </a:r>
            <a:r>
              <a:rPr lang="en-US" altLang="en-US" sz="26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hợp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các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cổng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này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(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kênh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vận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 </a:t>
            </a:r>
            <a:r>
              <a:rPr lang="en-US" altLang="en-US" sz="2600" b="1" dirty="0" err="1">
                <a:solidFill>
                  <a:srgbClr val="7030A0"/>
                </a:solidFill>
                <a:effectLst/>
                <a:cs typeface="Arial" charset="0"/>
              </a:rPr>
              <a:t>chuyển</a:t>
            </a:r>
            <a:r>
              <a:rPr lang="en-US" altLang="en-US" sz="2600" b="1" dirty="0">
                <a:solidFill>
                  <a:srgbClr val="7030A0"/>
                </a:solidFill>
                <a:effectLst/>
                <a:cs typeface="Arial" charset="0"/>
              </a:rPr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8051" y="899653"/>
            <a:ext cx="4007749" cy="811396"/>
            <a:chOff x="561848" y="1020579"/>
            <a:chExt cx="3312190" cy="73763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897" y="1152281"/>
              <a:ext cx="549376" cy="605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334" y="1118676"/>
              <a:ext cx="480704" cy="626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3818" y="1160359"/>
              <a:ext cx="549376" cy="561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51934">
              <a:off x="1389076" y="976485"/>
              <a:ext cx="121262" cy="209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48" y="1132083"/>
              <a:ext cx="618049" cy="626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273" y="1132083"/>
              <a:ext cx="464545" cy="6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1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881" y="1138874"/>
              <a:ext cx="468585" cy="605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6" name="Picture 10" descr="p_md_clr_sway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678" y="2575660"/>
            <a:ext cx="299262" cy="3903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3" descr="a_md_clr_sway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16" y="2581458"/>
            <a:ext cx="390342" cy="3903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t_md_clr_sway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29" y="2575660"/>
            <a:ext cx="312274" cy="3903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4101" y="2667000"/>
            <a:ext cx="40463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[Na</a:t>
            </a:r>
            <a:r>
              <a:rPr lang="vi-VN" sz="2600" b="1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vi-VN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ngoài </a:t>
            </a:r>
            <a:r>
              <a:rPr lang="vi-VN" sz="2600" b="1" dirty="0">
                <a:solidFill>
                  <a:srgbClr val="0000FF"/>
                </a:solidFill>
                <a:cs typeface="Arial" panose="020B0604020202020204" pitchFamily="34" charset="0"/>
              </a:rPr>
              <a:t>&gt; [Na</a:t>
            </a:r>
            <a:r>
              <a:rPr lang="vi-VN" sz="2600" b="1" baseline="30000" dirty="0">
                <a:solidFill>
                  <a:srgbClr val="0000FF"/>
                </a:solidFill>
                <a:cs typeface="Arial" panose="020B0604020202020204" pitchFamily="34" charset="0"/>
              </a:rPr>
              <a:t>+</a:t>
            </a:r>
            <a:r>
              <a:rPr lang="vi-VN" sz="2600" b="1" dirty="0">
                <a:solidFill>
                  <a:srgbClr val="0000FF"/>
                </a:solidFill>
                <a:cs typeface="Arial" panose="020B0604020202020204" pitchFamily="34" charset="0"/>
              </a:rPr>
              <a:t>] trong</a:t>
            </a:r>
            <a:endParaRPr lang="en-US" sz="2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8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2085" y="1596452"/>
            <a:ext cx="84069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âu</a:t>
            </a:r>
            <a:r>
              <a:rPr lang="en-US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 sau đây </a:t>
            </a:r>
            <a:r>
              <a:rPr lang="en-US" sz="2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vi-VN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a.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b.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~80% là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c.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75% là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4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Da </a:t>
            </a:r>
            <a:r>
              <a:rPr lang="en-US" sz="24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4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20-30% là </a:t>
            </a:r>
            <a:r>
              <a:rPr lang="en-US" sz="24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29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74558" y="1156739"/>
            <a:ext cx="9679901" cy="388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vi-VN" sz="25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5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5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500" b="1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2400"/>
              </a:spcAft>
            </a:pP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các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vi-VN" sz="25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9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a. Liên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van de Waals -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kỵ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 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b. Liên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kỵ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hydro - van de </a:t>
            </a:r>
            <a:r>
              <a:rPr lang="en-US" sz="2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Waals 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c. Liên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hydro -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kỵ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Waals.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Liên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kỵ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van de Waals - </a:t>
            </a:r>
            <a:r>
              <a:rPr lang="en-US" sz="25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sz="25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hydro.</a:t>
            </a:r>
          </a:p>
        </p:txBody>
      </p:sp>
    </p:spTree>
    <p:extLst>
      <p:ext uri="{BB962C8B-B14F-4D97-AF65-F5344CB8AC3E}">
        <p14:creationId xmlns:p14="http://schemas.microsoft.com/office/powerpoint/2010/main" val="29043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 descr="http://www.wallcoo.net/cartoon/abstract_blue_backgrounds_1920x1200/wallpapers/1920x1200/Abstract%20Blue%20backgrounds%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" y="1766268"/>
            <a:ext cx="912101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229108" y="5791200"/>
            <a:ext cx="3705092" cy="886995"/>
            <a:chOff x="3330122" y="5775710"/>
            <a:chExt cx="3062059" cy="733054"/>
          </a:xfrm>
        </p:grpSpPr>
        <p:pic>
          <p:nvPicPr>
            <p:cNvPr id="78" name="Picture 4" descr="A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419" y="5776812"/>
              <a:ext cx="4762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34" descr="T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685" y="5794389"/>
              <a:ext cx="4762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39" descr="W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0122" y="5775710"/>
              <a:ext cx="4762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7" descr="E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511" y="5791653"/>
              <a:ext cx="4762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22" descr="R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931" y="5785669"/>
              <a:ext cx="4762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93539" y="552704"/>
            <a:ext cx="2706861" cy="5924296"/>
            <a:chOff x="493539" y="552704"/>
            <a:chExt cx="2706861" cy="5924296"/>
          </a:xfrm>
        </p:grpSpPr>
        <p:grpSp>
          <p:nvGrpSpPr>
            <p:cNvPr id="10" name="Group 9"/>
            <p:cNvGrpSpPr/>
            <p:nvPr/>
          </p:nvGrpSpPr>
          <p:grpSpPr>
            <a:xfrm>
              <a:off x="609600" y="552704"/>
              <a:ext cx="2590800" cy="5924296"/>
              <a:chOff x="1219200" y="381000"/>
              <a:chExt cx="2590800" cy="592429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Picture 2" descr="https://upload.wikimedia.org/wikipedia/commons/5/5c/Human_water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381000"/>
                <a:ext cx="2590800" cy="592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4572" y="1963056"/>
                <a:ext cx="457200" cy="381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1486" y="1953404"/>
                <a:ext cx="457200" cy="381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8200" y="2339194"/>
                <a:ext cx="457200" cy="381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9757" y="2348846"/>
                <a:ext cx="457200" cy="381000"/>
              </a:xfrm>
              <a:prstGeom prst="rect">
                <a:avLst/>
              </a:prstGeom>
            </p:spPr>
          </p:pic>
        </p:grpSp>
        <p:pic>
          <p:nvPicPr>
            <p:cNvPr id="10310" name="Picture 70" descr="http://skindustryclinic.com/image/cache/promotions/Mesotherapy%20Icon%20-%20Skindustry%20Clinic-80x8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39" y="736653"/>
              <a:ext cx="1106661" cy="110666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130911" y="2362200"/>
              <a:ext cx="1199367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  <a:p>
              <a:pPr algn="ctr"/>
              <a:r>
                <a:rPr lang="vi-VN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62-</a:t>
              </a:r>
              <a:r>
                <a:rPr lang="en-US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80%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8012" y="914400"/>
            <a:ext cx="5135808" cy="4044661"/>
            <a:chOff x="3778012" y="914400"/>
            <a:chExt cx="5135808" cy="4044661"/>
          </a:xfrm>
        </p:grpSpPr>
        <p:sp>
          <p:nvSpPr>
            <p:cNvPr id="24" name="Rectangle 23"/>
            <p:cNvSpPr/>
            <p:nvPr/>
          </p:nvSpPr>
          <p:spPr>
            <a:xfrm>
              <a:off x="7078061" y="4522138"/>
              <a:ext cx="18357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Kidney 83%  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26356" y="2382546"/>
              <a:ext cx="17780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Muscle 75% 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96540" y="3846910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Bones 22%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109792" y="3124666"/>
              <a:ext cx="14510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Skin 80%  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29487" y="1710694"/>
              <a:ext cx="12939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Fat 25%  </a:t>
              </a:r>
            </a:p>
          </p:txBody>
        </p:sp>
        <p:pic>
          <p:nvPicPr>
            <p:cNvPr id="10276" name="Picture 36" descr="https://encrypted-tbn2.gstatic.com/images?q=tbn:ANd9GcQ2PGxlC0GXJqZ5KBtSX6m3DUBDWgoJ3IlAK2S_A0wI6BPIT8MF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358" y="2041721"/>
              <a:ext cx="1068381" cy="69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8" name="Picture 38" descr="http://www.transplantation.ie/images/icon_liver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078" y="2893900"/>
              <a:ext cx="710888" cy="68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0" name="Picture 40" descr="https://www.xigduoxr.com/content/dam/website-services/us/220-xigduo-com/subpageImages/kidney_icon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484" y="4558258"/>
              <a:ext cx="581651" cy="400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5034240" y="1201612"/>
              <a:ext cx="1072439" cy="691296"/>
              <a:chOff x="4484483" y="680138"/>
              <a:chExt cx="1297651" cy="836468"/>
            </a:xfrm>
          </p:grpSpPr>
          <p:pic>
            <p:nvPicPr>
              <p:cNvPr id="10290" name="Picture 50" descr="http://charlesstone.com/wp-content/uploads/2014/08/brain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84483" y="680138"/>
                <a:ext cx="1297651" cy="83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2" name="Picture 42" descr="http://www.iconsdb.com/icons/preview/caribbean-blue/brain-xxl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0179" y="707613"/>
                <a:ext cx="836702" cy="801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96" name="Picture 56" descr="http://www.dogtober.org.au/assets/img/footer_bone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402" y="3866785"/>
              <a:ext cx="690283" cy="398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8" name="Picture 58" descr="http://www.cliparthut.com/clip-arts/770/light-blue-heart-770142.jpe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449" y="914400"/>
              <a:ext cx="531522" cy="4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2" name="Picture 62" descr="http://www.mybrilliantbody.com/wp-content/uploads/2015/09/muscle-icon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5791" y="2176230"/>
              <a:ext cx="800551" cy="78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43049" y="3012098"/>
              <a:ext cx="683743" cy="664067"/>
            </a:xfrm>
            <a:prstGeom prst="rect">
              <a:avLst/>
            </a:prstGeom>
          </p:spPr>
        </p:pic>
        <p:pic>
          <p:nvPicPr>
            <p:cNvPr id="10320" name="Picture 80" descr="http://www.cliparthut.com/clip-arts/908/water-drop-shaded-908074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3521" y="3702740"/>
              <a:ext cx="345734" cy="546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7067513" y="964527"/>
              <a:ext cx="15648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 75%  </a:t>
              </a:r>
            </a:p>
          </p:txBody>
        </p:sp>
        <p:pic>
          <p:nvPicPr>
            <p:cNvPr id="9218" name="Picture 2" descr="Kết quả hình ảnh cho fat icon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166" y="1542944"/>
              <a:ext cx="743645" cy="578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788278" y="2973347"/>
              <a:ext cx="14510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Liver 72%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01480" y="3712155"/>
              <a:ext cx="15664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Blood 86%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97034" y="2225592"/>
              <a:ext cx="15376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Lung 83%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78012" y="1397735"/>
              <a:ext cx="14943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 80%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7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1627909"/>
            <a:ext cx="75438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/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/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a.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bắp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Tơ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bắp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c.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d.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bắp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13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095375"/>
            <a:ext cx="623887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586590">
            <a:off x="4040294" y="1790995"/>
            <a:ext cx="1903213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BẮP C</a:t>
            </a:r>
            <a:r>
              <a:rPr lang="vi-VN" sz="3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Ơ</a:t>
            </a:r>
            <a:endParaRPr lang="en-US" sz="3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344781">
            <a:off x="5771207" y="2550426"/>
            <a:ext cx="1759046" cy="2851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ArchUp">
              <a:avLst>
                <a:gd name="adj" fmla="val 13428715"/>
              </a:avLst>
            </a:prstTxWarp>
            <a:spAutoFit/>
          </a:bodyPr>
          <a:lstStyle/>
          <a:p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BÓ</a:t>
            </a:r>
            <a:r>
              <a:rPr lang="en-US" sz="3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</a:t>
            </a:r>
            <a:r>
              <a:rPr lang="vi-VN" sz="3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Ơ</a:t>
            </a:r>
            <a:endParaRPr lang="en-US" sz="30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6603" y="4527171"/>
            <a:ext cx="1962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(TẾ BÀO C</a:t>
            </a:r>
            <a:r>
              <a:rPr lang="vi-VN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Ơ</a:t>
            </a:r>
            <a:r>
              <a:rPr lang="en-US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 rot="879448">
            <a:off x="5138070" y="5360253"/>
            <a:ext cx="1207335" cy="4649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prstTxWarp prst="textArchDown">
              <a:avLst>
                <a:gd name="adj" fmla="val 2427573"/>
              </a:avLst>
            </a:prstTxWarp>
            <a:spAutoFit/>
          </a:bodyPr>
          <a:lstStyle/>
          <a:p>
            <a:r>
              <a:rPr lang="en-U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</a:t>
            </a:r>
            <a:r>
              <a:rPr lang="vi-VN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Ơ</a:t>
            </a:r>
            <a:r>
              <a:rPr lang="en-U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</a:t>
            </a:r>
            <a:r>
              <a:rPr lang="vi-VN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Ơ</a:t>
            </a:r>
            <a:endParaRPr lang="en-US" sz="2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3938" y="4486615"/>
            <a:ext cx="1049518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5000"/>
              </a:lnSpc>
            </a:pPr>
            <a:r>
              <a:rPr lang="en-US" sz="24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Actin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2913" y="5180957"/>
            <a:ext cx="1368676" cy="507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Myosin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5283" y="4118323"/>
            <a:ext cx="159530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Mao </a:t>
            </a:r>
            <a:r>
              <a:rPr lang="en-US" sz="2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mạch</a:t>
            </a:r>
            <a:endParaRPr lang="en-US" sz="22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333643" y="1720789"/>
            <a:ext cx="258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725118" y="1914838"/>
            <a:ext cx="96748" cy="530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28978" y="1574711"/>
            <a:ext cx="1269931" cy="362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2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Bao</a:t>
            </a:r>
            <a:r>
              <a:rPr lang="en-US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c</a:t>
            </a:r>
            <a:r>
              <a:rPr lang="vi-VN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ơ</a:t>
            </a:r>
            <a:endParaRPr lang="en-US" sz="22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8001000" y="4462930"/>
            <a:ext cx="215152" cy="30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257">
            <a:off x="2170327" y="839458"/>
            <a:ext cx="2816706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4856463" y="546161"/>
            <a:ext cx="1375729" cy="50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MÔ C</a:t>
            </a:r>
            <a:r>
              <a:rPr lang="vi-VN" sz="24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Ơ</a:t>
            </a:r>
            <a:endParaRPr lang="en-US" sz="24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6428186" y="4904802"/>
            <a:ext cx="57641" cy="585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429565" y="4904802"/>
            <a:ext cx="335279" cy="306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429565" y="4919729"/>
            <a:ext cx="489140" cy="65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28600" y="2819400"/>
            <a:ext cx="3732731" cy="858366"/>
            <a:chOff x="609601" y="3133609"/>
            <a:chExt cx="3732731" cy="858366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764" y="3361274"/>
              <a:ext cx="493568" cy="61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9972" y="3342082"/>
              <a:ext cx="588818" cy="639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055" y="3348442"/>
              <a:ext cx="519545" cy="639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944" y="3334210"/>
              <a:ext cx="493568" cy="64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1" y="3364185"/>
              <a:ext cx="493568" cy="61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948" y="3350007"/>
              <a:ext cx="510886" cy="639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965" y="3352378"/>
              <a:ext cx="519545" cy="639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760" y="3215312"/>
              <a:ext cx="258604" cy="119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9756" flipH="1">
              <a:off x="3546081" y="3196509"/>
              <a:ext cx="111055" cy="164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9756" flipH="1">
              <a:off x="1557641" y="3133609"/>
              <a:ext cx="111055" cy="164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16" descr="http://www.mesian-message.com/pix/boxer_dog_animation.gif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1460561"/>
            <a:ext cx="946517" cy="8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Soiled Femu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3190">
            <a:off x="1469468" y="931452"/>
            <a:ext cx="1475232" cy="14752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2335763" y="1653827"/>
            <a:ext cx="956064" cy="50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GÂN</a:t>
            </a:r>
          </a:p>
        </p:txBody>
      </p:sp>
      <p:sp>
        <p:nvSpPr>
          <p:cNvPr id="26" name="Rectangle 25"/>
          <p:cNvSpPr/>
          <p:nvPr/>
        </p:nvSpPr>
        <p:spPr>
          <a:xfrm rot="20337006">
            <a:off x="7085208" y="4952732"/>
            <a:ext cx="1253602" cy="450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ArchDown">
              <a:avLst>
                <a:gd name="adj" fmla="val 1373750"/>
              </a:avLst>
            </a:prstTxWarp>
            <a:spAutoFit/>
          </a:bodyPr>
          <a:lstStyle/>
          <a:p>
            <a:r>
              <a:rPr lang="en-US" sz="3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SỢI C</a:t>
            </a:r>
            <a:r>
              <a:rPr lang="vi-VN" sz="3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Ơ</a:t>
            </a:r>
            <a:endParaRPr lang="en-US" sz="30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486091" y="3684896"/>
            <a:ext cx="33927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r>
              <a:rPr lang="en-US" sz="2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(CỦA TỔ CHỨC MÔ)</a:t>
            </a:r>
          </a:p>
        </p:txBody>
      </p:sp>
    </p:spTree>
    <p:extLst>
      <p:ext uri="{BB962C8B-B14F-4D97-AF65-F5344CB8AC3E}">
        <p14:creationId xmlns:p14="http://schemas.microsoft.com/office/powerpoint/2010/main" val="37682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9802" y="1582712"/>
            <a:ext cx="8919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Bốn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 cơ </a:t>
            </a:r>
            <a:r>
              <a:rPr lang="en-US" sz="25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là:</a:t>
            </a:r>
            <a:endParaRPr lang="vi-VN" sz="25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5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5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b.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c.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sụn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lưới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d.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4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46629" y="345400"/>
            <a:ext cx="8513054" cy="6260794"/>
            <a:chOff x="346629" y="345400"/>
            <a:chExt cx="8513054" cy="6260794"/>
          </a:xfrm>
        </p:grpSpPr>
        <p:grpSp>
          <p:nvGrpSpPr>
            <p:cNvPr id="15" name="Group 14"/>
            <p:cNvGrpSpPr/>
            <p:nvPr/>
          </p:nvGrpSpPr>
          <p:grpSpPr>
            <a:xfrm>
              <a:off x="1689101" y="647171"/>
              <a:ext cx="6502399" cy="5601229"/>
              <a:chOff x="1689101" y="647171"/>
              <a:chExt cx="6502399" cy="560122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9101" y="647171"/>
                <a:ext cx="6502399" cy="560122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897307" y="1633625"/>
                <a:ext cx="2409634" cy="92333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Biểu mô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(Epithelium)</a:t>
                </a:r>
                <a:endParaRPr lang="en-US" sz="3000" b="1" cap="none" spc="0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479904">
                <a:off x="2451973" y="4859315"/>
                <a:ext cx="3732112" cy="87716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tIns="45720" rIns="91440" bIns="45720">
                <a:spAutoFit/>
                <a:scene3d>
                  <a:camera prst="isometricOffAxis2Left"/>
                  <a:lightRig rig="threePt" dir="t"/>
                </a:scene3d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Mô liên kết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vi-VN" sz="3000" b="1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(Connective tissue)</a:t>
                </a:r>
                <a:endParaRPr lang="en-US" sz="3000" b="1" cap="none" spc="0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 rot="479904">
                <a:off x="2955316" y="2943596"/>
                <a:ext cx="2725426" cy="87716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tIns="45720" rIns="91440" bIns="45720">
                <a:spAutoFit/>
                <a:scene3d>
                  <a:camera prst="isometricOffAxis2Left"/>
                  <a:lightRig rig="threePt" dir="t"/>
                </a:scene3d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Mô thần kinh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vi-VN" sz="3000" b="1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(Nerve tissue)</a:t>
                </a:r>
                <a:endParaRPr lang="en-US" sz="3000" b="1" cap="none" spc="0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7022" y="3711641"/>
                <a:ext cx="3347391" cy="87716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       Mô </a:t>
                </a: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(Muscular </a:t>
                </a:r>
                <a:r>
                  <a:rPr lang="vi-VN" sz="3000" b="1" cap="none" spc="0" dirty="0">
                    <a:ln w="10160">
                      <a:solidFill>
                        <a:schemeClr val="bg1"/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tissue)</a:t>
                </a:r>
                <a:endParaRPr lang="en-US" sz="3000" b="1" cap="none" spc="0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717" y="586206"/>
              <a:ext cx="981683" cy="128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46629" y="4559300"/>
              <a:ext cx="1567577" cy="1682687"/>
            </a:xfrm>
            <a:prstGeom prst="rect">
              <a:avLst/>
            </a:prstGeom>
          </p:spPr>
        </p:pic>
        <p:pic>
          <p:nvPicPr>
            <p:cNvPr id="4100" name="Picture 4" descr="Kết quả hình ảnh cho four arrows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970" y="3313669"/>
              <a:ext cx="368880" cy="143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Kết quả hình ảnh cho four arrows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002" y="2605336"/>
              <a:ext cx="368880" cy="143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Kết quả hình ảnh cho four arrows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971" y="1767136"/>
              <a:ext cx="368880" cy="143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Kết quả hình ảnh cho four arrows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971" y="1005136"/>
              <a:ext cx="368880" cy="143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Kết quả hình ảnh cho four arrows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911" y="1685296"/>
              <a:ext cx="671029" cy="125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Kết quả hình ảnh cho four arrows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2779" y="2743200"/>
              <a:ext cx="671029" cy="125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Kết quả hình ảnh cho four arrows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4079" y="3962400"/>
              <a:ext cx="671029" cy="125192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Kết quả hình ảnh cho four arrows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230" y="602279"/>
              <a:ext cx="671029" cy="125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Kết quả hình ảnh cho brick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1069">
              <a:off x="1712406" y="345400"/>
              <a:ext cx="1919794" cy="1635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 descr="Hình ảnh có liên qua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668031"/>
              <a:ext cx="3754283" cy="1938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66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9150" y="615596"/>
            <a:ext cx="8271022" cy="4903154"/>
            <a:chOff x="29192" y="-11171"/>
            <a:chExt cx="4246156" cy="25171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34" y="19318"/>
              <a:ext cx="1228090" cy="121856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87" y="1217054"/>
              <a:ext cx="1209040" cy="12185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8423" y="1210614"/>
              <a:ext cx="1209040" cy="11995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758" y="0"/>
              <a:ext cx="1209040" cy="1209040"/>
            </a:xfrm>
            <a:prstGeom prst="rect">
              <a:avLst/>
            </a:prstGeom>
          </p:spPr>
        </p:pic>
        <p:pic>
          <p:nvPicPr>
            <p:cNvPr id="9" name="Picture 8" descr="Hình ảnh có liên qua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434" y="276896"/>
              <a:ext cx="1215390" cy="214439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 rot="4040395">
              <a:off x="628933" y="1413906"/>
              <a:ext cx="1242592" cy="941599"/>
            </a:xfrm>
            <a:prstGeom prst="rect">
              <a:avLst/>
            </a:prstGeom>
            <a:noFill/>
          </p:spPr>
          <p:txBody>
            <a:bodyPr spcFirstLastPara="1" wrap="none" lIns="91440" tIns="45720" rIns="91440" bIns="45720" numCol="1">
              <a:prstTxWarp prst="textArchDown">
                <a:avLst>
                  <a:gd name="adj" fmla="val 1674900"/>
                </a:avLst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vi-VN" sz="1400" b="1" kern="1200" dirty="0"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</a:ln>
                  <a:solidFill>
                    <a:srgbClr val="9BBB59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Epithelial tissue</a:t>
              </a:r>
              <a:endPara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073224">
              <a:off x="307554" y="203936"/>
              <a:ext cx="1191765" cy="871593"/>
            </a:xfrm>
            <a:prstGeom prst="rect">
              <a:avLst/>
            </a:prstGeom>
            <a:noFill/>
          </p:spPr>
          <p:txBody>
            <a:bodyPr spcFirstLastPara="1" wrap="none" lIns="91440" tIns="45720" rIns="91440" bIns="45720" numCol="1">
              <a:prstTxWarp prst="textArchDown">
                <a:avLst>
                  <a:gd name="adj" fmla="val 1674900"/>
                </a:avLst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vi-VN" sz="1400" b="1" kern="1200" dirty="0"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</a:ln>
                  <a:solidFill>
                    <a:srgbClr val="9BBB59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Nervous tissue</a:t>
              </a:r>
              <a:endPara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7556748">
              <a:off x="2332179" y="1551340"/>
              <a:ext cx="1106643" cy="795818"/>
            </a:xfrm>
            <a:prstGeom prst="rect">
              <a:avLst/>
            </a:prstGeom>
            <a:noFill/>
          </p:spPr>
          <p:txBody>
            <a:bodyPr spcFirstLastPara="1" wrap="none" lIns="91440" tIns="45720" rIns="91440" bIns="45720" numCol="1">
              <a:prstTxWarp prst="textArchDown">
                <a:avLst>
                  <a:gd name="adj" fmla="val 1674900"/>
                </a:avLst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vi-VN" sz="1400" b="1" kern="1200" dirty="0"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</a:ln>
                  <a:solidFill>
                    <a:srgbClr val="9BBB59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Muscle tissue</a:t>
              </a:r>
              <a:endPara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859067">
              <a:off x="2372824" y="108021"/>
              <a:ext cx="1332230" cy="1093845"/>
            </a:xfrm>
            <a:prstGeom prst="rect">
              <a:avLst/>
            </a:prstGeom>
            <a:noFill/>
          </p:spPr>
          <p:txBody>
            <a:bodyPr spcFirstLastPara="1" wrap="square" lIns="91440" tIns="45720" rIns="91440" bIns="45720" numCol="1">
              <a:prstTxWarp prst="textArchDown">
                <a:avLst>
                  <a:gd name="adj" fmla="val 1674900"/>
                </a:avLst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vi-VN" sz="1400" b="1" kern="1200" dirty="0"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</a:ln>
                  <a:solidFill>
                    <a:srgbClr val="9BBB59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Connective tissue</a:t>
              </a:r>
              <a:endPara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29192" y="1120462"/>
              <a:ext cx="1075690" cy="3276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vi-VN" b="1" i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Mô thần kinh</a:t>
              </a:r>
              <a:endPara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154547" y="2118575"/>
              <a:ext cx="772795" cy="307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vi-VN" b="1" i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Biểu mô</a:t>
              </a:r>
              <a:endPara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3284113" y="1126901"/>
              <a:ext cx="991235" cy="314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vi-VN" b="1" i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Mô liên kết</a:t>
              </a:r>
              <a:endPara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3213279" y="2118575"/>
              <a:ext cx="810895" cy="3409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vi-VN" b="1" i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Mô cơ</a:t>
              </a:r>
              <a:endPara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-574528" y="5817269"/>
            <a:ext cx="9211904" cy="446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 algn="ctr">
              <a:spcBef>
                <a:spcPts val="0"/>
              </a:spcBef>
              <a:spcAft>
                <a:spcPts val="600"/>
              </a:spcAft>
            </a:pPr>
            <a:r>
              <a:rPr lang="en-US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3.</a:t>
            </a:r>
            <a:r>
              <a:rPr lang="en-US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Bốn hệ mô cấu tạo nên toàn bộ cơ thể con người</a:t>
            </a:r>
            <a:endParaRPr lang="en-US" sz="2000" b="1" kern="1300" dirty="0">
              <a:solidFill>
                <a:srgbClr val="000000"/>
              </a:solidFill>
              <a:effectLst/>
              <a:latin typeface="VNI-Times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272" y="1641764"/>
            <a:ext cx="7315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vú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sự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a.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b.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d.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22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2313" y="685800"/>
            <a:ext cx="7278687" cy="5867400"/>
            <a:chOff x="722313" y="685800"/>
            <a:chExt cx="7278687" cy="5867400"/>
          </a:xfrm>
        </p:grpSpPr>
        <p:pic>
          <p:nvPicPr>
            <p:cNvPr id="5" name="Picture 19" descr="Wedding Rings Rotating - PowerPoint Animation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63" y="4908550"/>
              <a:ext cx="16002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143000"/>
              <a:ext cx="5670550" cy="461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36"/>
            <p:cNvSpPr txBox="1">
              <a:spLocks noChangeArrowheads="1"/>
            </p:cNvSpPr>
            <p:nvPr/>
          </p:nvSpPr>
          <p:spPr bwMode="auto">
            <a:xfrm>
              <a:off x="4741863" y="3429000"/>
              <a:ext cx="1430337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Buồng trứng</a:t>
              </a:r>
            </a:p>
          </p:txBody>
        </p:sp>
        <p:sp>
          <p:nvSpPr>
            <p:cNvPr id="8" name="Text Box 37"/>
            <p:cNvSpPr txBox="1">
              <a:spLocks noChangeArrowheads="1"/>
            </p:cNvSpPr>
            <p:nvPr/>
          </p:nvSpPr>
          <p:spPr bwMode="auto">
            <a:xfrm>
              <a:off x="5581650" y="5154613"/>
              <a:ext cx="1038225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Tử cung</a:t>
              </a:r>
            </a:p>
          </p:txBody>
        </p:sp>
        <p:sp>
          <p:nvSpPr>
            <p:cNvPr id="9" name="Text Box 38"/>
            <p:cNvSpPr txBox="1">
              <a:spLocks noChangeArrowheads="1"/>
            </p:cNvSpPr>
            <p:nvPr/>
          </p:nvSpPr>
          <p:spPr bwMode="auto">
            <a:xfrm>
              <a:off x="3330575" y="5181600"/>
              <a:ext cx="2003425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Vòi ống dẫn trứng</a:t>
              </a:r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auto">
            <a:xfrm flipH="1" flipV="1">
              <a:off x="3467100" y="4295775"/>
              <a:ext cx="390525" cy="9048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1676400" y="939800"/>
              <a:ext cx="17891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Ống dẫn trứng</a:t>
              </a:r>
            </a:p>
          </p:txBody>
        </p:sp>
        <p:sp>
          <p:nvSpPr>
            <p:cNvPr id="12" name="Text Box 41"/>
            <p:cNvSpPr txBox="1">
              <a:spLocks noChangeArrowheads="1"/>
            </p:cNvSpPr>
            <p:nvPr/>
          </p:nvSpPr>
          <p:spPr bwMode="auto">
            <a:xfrm>
              <a:off x="1127125" y="2392363"/>
              <a:ext cx="1001713" cy="97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  <a:cs typeface="Arial" charset="0"/>
                </a:rPr>
                <a:t>Vị trí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  <a:cs typeface="Arial" charset="0"/>
                </a:rPr>
                <a:t>thụ tinh</a:t>
              </a:r>
            </a:p>
          </p:txBody>
        </p: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3810000" y="2312988"/>
              <a:ext cx="2289175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Hướng di chuyển phôi</a:t>
              </a:r>
            </a:p>
          </p:txBody>
        </p: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3392488" y="685800"/>
              <a:ext cx="3389312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Hướng tinh trùng di chuyển</a:t>
              </a:r>
            </a:p>
          </p:txBody>
        </p:sp>
        <p:sp>
          <p:nvSpPr>
            <p:cNvPr id="15" name="AutoShape 44"/>
            <p:cNvSpPr>
              <a:spLocks/>
            </p:cNvSpPr>
            <p:nvPr/>
          </p:nvSpPr>
          <p:spPr bwMode="auto">
            <a:xfrm>
              <a:off x="1981200" y="2524125"/>
              <a:ext cx="277813" cy="973138"/>
            </a:xfrm>
            <a:prstGeom prst="leftBrace">
              <a:avLst>
                <a:gd name="adj1" fmla="val 29190"/>
                <a:gd name="adj2" fmla="val 48556"/>
              </a:avLst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 rot="196300">
              <a:off x="3646488" y="1066800"/>
              <a:ext cx="2576512" cy="285750"/>
            </a:xfrm>
            <a:custGeom>
              <a:avLst/>
              <a:gdLst>
                <a:gd name="T0" fmla="*/ 0 w 3440"/>
                <a:gd name="T1" fmla="*/ 2147483647 h 390"/>
                <a:gd name="T2" fmla="*/ 2147483647 w 3440"/>
                <a:gd name="T3" fmla="*/ 2147483647 h 390"/>
                <a:gd name="T4" fmla="*/ 2147483647 w 3440"/>
                <a:gd name="T5" fmla="*/ 2147483647 h 390"/>
                <a:gd name="T6" fmla="*/ 2147483647 w 3440"/>
                <a:gd name="T7" fmla="*/ 2147483647 h 390"/>
                <a:gd name="T8" fmla="*/ 2147483647 w 3440"/>
                <a:gd name="T9" fmla="*/ 2147483647 h 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0"/>
                <a:gd name="T16" fmla="*/ 0 h 390"/>
                <a:gd name="T17" fmla="*/ 3440 w 3440"/>
                <a:gd name="T18" fmla="*/ 390 h 3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0" h="390">
                  <a:moveTo>
                    <a:pt x="0" y="390"/>
                  </a:moveTo>
                  <a:cubicBezTo>
                    <a:pt x="113" y="330"/>
                    <a:pt x="227" y="270"/>
                    <a:pt x="480" y="210"/>
                  </a:cubicBezTo>
                  <a:cubicBezTo>
                    <a:pt x="733" y="150"/>
                    <a:pt x="1187" y="60"/>
                    <a:pt x="1520" y="30"/>
                  </a:cubicBezTo>
                  <a:cubicBezTo>
                    <a:pt x="1853" y="0"/>
                    <a:pt x="2160" y="0"/>
                    <a:pt x="2480" y="30"/>
                  </a:cubicBezTo>
                  <a:cubicBezTo>
                    <a:pt x="2800" y="60"/>
                    <a:pt x="3280" y="180"/>
                    <a:pt x="3440" y="210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arrow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46"/>
            <p:cNvSpPr>
              <a:spLocks/>
            </p:cNvSpPr>
            <p:nvPr/>
          </p:nvSpPr>
          <p:spPr bwMode="auto">
            <a:xfrm rot="21390177">
              <a:off x="3548063" y="2133600"/>
              <a:ext cx="2130425" cy="388938"/>
            </a:xfrm>
            <a:custGeom>
              <a:avLst/>
              <a:gdLst>
                <a:gd name="T0" fmla="*/ 0 w 3440"/>
                <a:gd name="T1" fmla="*/ 2147483647 h 390"/>
                <a:gd name="T2" fmla="*/ 2147483647 w 3440"/>
                <a:gd name="T3" fmla="*/ 2147483647 h 390"/>
                <a:gd name="T4" fmla="*/ 2147483647 w 3440"/>
                <a:gd name="T5" fmla="*/ 2147483647 h 390"/>
                <a:gd name="T6" fmla="*/ 2147483647 w 3440"/>
                <a:gd name="T7" fmla="*/ 2147483647 h 390"/>
                <a:gd name="T8" fmla="*/ 2147483647 w 3440"/>
                <a:gd name="T9" fmla="*/ 2147483647 h 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0"/>
                <a:gd name="T16" fmla="*/ 0 h 390"/>
                <a:gd name="T17" fmla="*/ 3440 w 3440"/>
                <a:gd name="T18" fmla="*/ 390 h 3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0" h="390">
                  <a:moveTo>
                    <a:pt x="0" y="390"/>
                  </a:moveTo>
                  <a:cubicBezTo>
                    <a:pt x="113" y="330"/>
                    <a:pt x="227" y="270"/>
                    <a:pt x="480" y="210"/>
                  </a:cubicBezTo>
                  <a:cubicBezTo>
                    <a:pt x="733" y="150"/>
                    <a:pt x="1187" y="60"/>
                    <a:pt x="1520" y="30"/>
                  </a:cubicBezTo>
                  <a:cubicBezTo>
                    <a:pt x="1853" y="0"/>
                    <a:pt x="2160" y="0"/>
                    <a:pt x="2480" y="30"/>
                  </a:cubicBezTo>
                  <a:cubicBezTo>
                    <a:pt x="2800" y="60"/>
                    <a:pt x="3280" y="180"/>
                    <a:pt x="3440" y="210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6400800" y="5486400"/>
              <a:ext cx="1371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H="1" flipV="1">
              <a:off x="2828925" y="1284288"/>
              <a:ext cx="320675" cy="390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9"/>
            <p:cNvSpPr>
              <a:spLocks noChangeShapeType="1"/>
            </p:cNvSpPr>
            <p:nvPr/>
          </p:nvSpPr>
          <p:spPr bwMode="auto">
            <a:xfrm flipV="1">
              <a:off x="1911350" y="3516313"/>
              <a:ext cx="8588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50"/>
            <p:cNvSpPr>
              <a:spLocks noChangeShapeType="1"/>
            </p:cNvSpPr>
            <p:nvPr/>
          </p:nvSpPr>
          <p:spPr bwMode="auto">
            <a:xfrm flipV="1">
              <a:off x="1905000" y="2514600"/>
              <a:ext cx="8588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51"/>
            <p:cNvSpPr txBox="1">
              <a:spLocks noChangeArrowheads="1"/>
            </p:cNvSpPr>
            <p:nvPr/>
          </p:nvSpPr>
          <p:spPr bwMode="auto">
            <a:xfrm>
              <a:off x="1612900" y="4445000"/>
              <a:ext cx="13589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FF"/>
                  </a:solidFill>
                  <a:cs typeface="Arial" charset="0"/>
                </a:rPr>
                <a:t>Trứng chín</a:t>
              </a:r>
            </a:p>
          </p:txBody>
        </p:sp>
        <p:sp>
          <p:nvSpPr>
            <p:cNvPr id="23" name="Line 52"/>
            <p:cNvSpPr>
              <a:spLocks noChangeShapeType="1"/>
            </p:cNvSpPr>
            <p:nvPr/>
          </p:nvSpPr>
          <p:spPr bwMode="auto">
            <a:xfrm flipV="1">
              <a:off x="2384425" y="3810000"/>
              <a:ext cx="739775" cy="7620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7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5041900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7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0" y="4432300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7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700" y="4800600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191000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7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100" y="4495800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7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724400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7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050" y="3054350"/>
              <a:ext cx="260350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8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42174">
              <a:off x="2819400" y="3276600"/>
              <a:ext cx="260350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8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5520">
              <a:off x="3054350" y="3114675"/>
              <a:ext cx="20320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8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175" y="2451100"/>
              <a:ext cx="260350" cy="27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8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350" y="24098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8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2967">
              <a:off x="3019425" y="26765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8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14074">
              <a:off x="2390775" y="25622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8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80674">
              <a:off x="2524125" y="322897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8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900043">
              <a:off x="2286000" y="28194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8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45609">
              <a:off x="3048000" y="29051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8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87856">
              <a:off x="2324100" y="30575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1336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9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7750">
              <a:off x="2971800" y="249555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9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8603">
              <a:off x="3048000" y="16764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9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69030">
              <a:off x="3429000" y="19812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9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30560">
              <a:off x="3228975" y="188595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9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48151">
              <a:off x="4114800" y="13716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9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590256">
              <a:off x="4419600" y="12954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9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32614">
              <a:off x="4181475" y="17240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9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44498">
              <a:off x="2924175" y="32099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9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30560">
              <a:off x="3409950" y="17621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32614">
              <a:off x="4391025" y="151447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0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32614">
              <a:off x="5257800" y="16097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1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32614">
              <a:off x="5534025" y="159067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0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6517">
              <a:off x="5448300" y="142875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0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20949">
              <a:off x="5524500" y="17526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0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391275" y="17240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0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22871">
              <a:off x="6515100" y="208597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0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42482">
              <a:off x="6743700" y="188595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0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2614">
              <a:off x="6286500" y="203835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0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121672">
              <a:off x="7162800" y="19812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3702">
              <a:off x="7467600" y="22098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22871">
              <a:off x="7467600" y="25908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09456">
              <a:off x="7258050" y="300990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06961">
              <a:off x="7677150" y="3895725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Rectangle 64"/>
            <p:cNvSpPr/>
            <p:nvPr/>
          </p:nvSpPr>
          <p:spPr>
            <a:xfrm>
              <a:off x="722313" y="6172200"/>
              <a:ext cx="1716087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cs typeface="Arial" pitchFamily="34" charset="0"/>
              </a:endParaRPr>
            </a:p>
          </p:txBody>
        </p:sp>
        <p:pic>
          <p:nvPicPr>
            <p:cNvPr id="66" name="Picture 85" descr="528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75" y="2789238"/>
              <a:ext cx="403225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6" descr="http://www.fertility-choices.com/images/spermy_trying_to_get_in_egg_sm_clr.gif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946">
              <a:off x="2468563" y="2430463"/>
              <a:ext cx="952500" cy="95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Oval 4"/>
            <p:cNvSpPr>
              <a:spLocks noChangeArrowheads="1"/>
            </p:cNvSpPr>
            <p:nvPr/>
          </p:nvSpPr>
          <p:spPr bwMode="auto">
            <a:xfrm>
              <a:off x="2635250" y="2855913"/>
              <a:ext cx="331788" cy="304800"/>
            </a:xfrm>
            <a:prstGeom prst="ellipse">
              <a:avLst/>
            </a:prstGeom>
            <a:solidFill>
              <a:srgbClr val="FF66CC"/>
            </a:solidFill>
            <a:ln w="9525" algn="ctr">
              <a:solidFill>
                <a:srgbClr val="FF3399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cs typeface="Arial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2736679" y="2870803"/>
              <a:ext cx="153474" cy="152400"/>
            </a:xfrm>
            <a:prstGeom prst="ellipse">
              <a:avLst/>
            </a:prstGeom>
            <a:gradFill flip="none" rotWithShape="1">
              <a:gsLst>
                <a:gs pos="0">
                  <a:srgbClr val="FF66CC">
                    <a:shade val="30000"/>
                    <a:satMod val="115000"/>
                  </a:srgbClr>
                </a:gs>
                <a:gs pos="50000">
                  <a:srgbClr val="FF66CC">
                    <a:shade val="67500"/>
                    <a:satMod val="115000"/>
                  </a:srgbClr>
                </a:gs>
                <a:gs pos="100000">
                  <a:srgbClr val="FF66CC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7"/>
            <p:cNvSpPr>
              <a:spLocks noChangeArrowheads="1"/>
            </p:cNvSpPr>
            <p:nvPr/>
          </p:nvSpPr>
          <p:spPr bwMode="auto">
            <a:xfrm>
              <a:off x="1970088" y="6073775"/>
              <a:ext cx="203041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4F48D4"/>
                  </a:solidFill>
                  <a:cs typeface="Arial" charset="0"/>
                </a:rPr>
                <a:t>“Chỉ một …”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07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4473" y="1601956"/>
            <a:ext cx="8001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 Telomere 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a.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b.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Khảm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các gen.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Khảm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d.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08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2968"/>
            <a:ext cx="62960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204746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CENTROMERE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0" y="3850443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TELOMERE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075" y="5202933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91489" y="5603043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pic>
        <p:nvPicPr>
          <p:cNvPr id="10" name="Picture 10" descr="http://media.giphy.com/media/MIBlv6ZFJgY2A/giph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567">
            <a:off x="6164092" y="4512508"/>
            <a:ext cx="2179104" cy="17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39043" y="573804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</a:p>
          <a:p>
            <a:r>
              <a:rPr 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Immortality?</a:t>
            </a:r>
          </a:p>
        </p:txBody>
      </p:sp>
    </p:spTree>
    <p:extLst>
      <p:ext uri="{BB962C8B-B14F-4D97-AF65-F5344CB8AC3E}">
        <p14:creationId xmlns:p14="http://schemas.microsoft.com/office/powerpoint/2010/main" val="14477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8927" y="700356"/>
            <a:ext cx="8175082" cy="5243244"/>
            <a:chOff x="548927" y="700356"/>
            <a:chExt cx="8175082" cy="5243244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788096" y="700356"/>
              <a:ext cx="7469536" cy="518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87106" tIns="43553" rIns="87106" bIns="43553">
              <a:spAutoFit/>
            </a:bodyPr>
            <a:lstStyle/>
            <a:p>
              <a:pPr algn="ctr" defTabSz="871538">
                <a:spcBef>
                  <a:spcPct val="50000"/>
                </a:spcBef>
                <a:defRPr/>
              </a:pPr>
              <a:r>
                <a:rPr lang="en-US" sz="28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cs typeface="Arial" pitchFamily="34" charset="0"/>
                </a:rPr>
                <a:t>HỆ LIÊN KẾT HÓA HỌC YẾU Ở SINH VẬT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48927" y="1693203"/>
              <a:ext cx="8175082" cy="857398"/>
              <a:chOff x="548927" y="1693203"/>
              <a:chExt cx="8175082" cy="857398"/>
            </a:xfrm>
          </p:grpSpPr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548927" y="1712676"/>
                <a:ext cx="2439988" cy="795843"/>
              </a:xfrm>
              <a:prstGeom prst="rect">
                <a:avLst/>
              </a:prstGeom>
              <a:solidFill>
                <a:srgbClr val="FFEBEB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defRPr/>
                </a:pPr>
                <a:r>
                  <a:rPr lang="en-US" sz="23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cs typeface="Arial" pitchFamily="34" charset="0"/>
                  </a:rPr>
                  <a:t>                         N</a:t>
                </a:r>
              </a:p>
              <a:p>
                <a:pPr defTabSz="871538">
                  <a:defRPr/>
                </a:pPr>
                <a:r>
                  <a:rPr lang="en-US" sz="23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cs typeface="Arial" pitchFamily="34" charset="0"/>
                  </a:rPr>
                  <a:t>                         O</a:t>
                </a:r>
              </a:p>
            </p:txBody>
          </p:sp>
          <p:sp>
            <p:nvSpPr>
              <p:cNvPr id="7" name="Text Box 7"/>
              <p:cNvSpPr txBox="1">
                <a:spLocks noChangeArrowheads="1"/>
              </p:cNvSpPr>
              <p:nvPr/>
            </p:nvSpPr>
            <p:spPr bwMode="auto">
              <a:xfrm>
                <a:off x="6284021" y="1720787"/>
                <a:ext cx="2439988" cy="795843"/>
              </a:xfrm>
              <a:prstGeom prst="rect">
                <a:avLst/>
              </a:prstGeom>
              <a:solidFill>
                <a:srgbClr val="FFEBEB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defRPr/>
                </a:pPr>
                <a:r>
                  <a:rPr lang="en-US" sz="2300" b="1" dirty="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3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cs typeface="Arial" pitchFamily="34" charset="0"/>
                  </a:rPr>
                  <a:t>O</a:t>
                </a:r>
              </a:p>
              <a:p>
                <a:pPr defTabSz="871538">
                  <a:defRPr/>
                </a:pPr>
                <a:r>
                  <a:rPr lang="en-US" sz="2300" b="1" dirty="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3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cs typeface="Arial" pitchFamily="34" charset="0"/>
                  </a:rPr>
                  <a:t>N</a:t>
                </a:r>
              </a:p>
            </p:txBody>
          </p:sp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736948" y="1896369"/>
                <a:ext cx="1579562" cy="44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7106" tIns="43553" rIns="87106" bIns="43553">
                <a:spAutoFit/>
              </a:bodyPr>
              <a:lstStyle>
                <a:lvl1pPr defTabSz="871538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71538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71538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71538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71538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7153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7153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7153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7153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300" b="1" dirty="0">
                    <a:solidFill>
                      <a:srgbClr val="0000FF"/>
                    </a:solidFill>
                    <a:cs typeface="Arial" charset="0"/>
                  </a:rPr>
                  <a:t>HYDRO</a:t>
                </a: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3143598" y="1930494"/>
                <a:ext cx="1220788" cy="1588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>
                <a:off x="4991448" y="1930494"/>
                <a:ext cx="1220788" cy="1588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3143598" y="2300556"/>
                <a:ext cx="1220788" cy="1588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5000973" y="2300556"/>
                <a:ext cx="1220788" cy="1587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3" name="Text Box 13"/>
              <p:cNvSpPr txBox="1">
                <a:spLocks noChangeArrowheads="1"/>
              </p:cNvSpPr>
              <p:nvPr/>
            </p:nvSpPr>
            <p:spPr bwMode="auto">
              <a:xfrm>
                <a:off x="4458048" y="1693203"/>
                <a:ext cx="430213" cy="857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7106" tIns="43553" rIns="87106" bIns="43553">
                <a:spAutoFit/>
              </a:bodyPr>
              <a:lstStyle/>
              <a:p>
                <a:pPr algn="ctr" defTabSz="871538">
                  <a:defRPr/>
                </a:pPr>
                <a:r>
                  <a:rPr lang="en-US" sz="25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cs typeface="Arial" pitchFamily="34" charset="0"/>
                  </a:rPr>
                  <a:t>H</a:t>
                </a:r>
              </a:p>
              <a:p>
                <a:pPr algn="ctr" defTabSz="871538">
                  <a:defRPr/>
                </a:pPr>
                <a:r>
                  <a:rPr lang="en-US" sz="25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cs typeface="Arial" pitchFamily="34" charset="0"/>
                  </a:rPr>
                  <a:t>H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025525" y="2575130"/>
              <a:ext cx="7196486" cy="880141"/>
              <a:chOff x="1025525" y="2575130"/>
              <a:chExt cx="7196486" cy="880141"/>
            </a:xfrm>
          </p:grpSpPr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1047576" y="2575130"/>
                <a:ext cx="2439988" cy="876011"/>
              </a:xfrm>
              <a:prstGeom prst="rect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endParaRPr lang="en-US" sz="2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  <a:p>
                <a:pPr defTabSz="871538">
                  <a:spcBef>
                    <a:spcPct val="50000"/>
                  </a:spcBef>
                  <a:defRPr/>
                </a:pPr>
                <a:endParaRPr lang="en-US" sz="2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3002468" y="3043803"/>
                <a:ext cx="391102" cy="346344"/>
                <a:chOff x="2982913" y="2895461"/>
                <a:chExt cx="430212" cy="380978"/>
              </a:xfrm>
            </p:grpSpPr>
            <p:sp>
              <p:nvSpPr>
                <p:cNvPr id="16" name="Oval 16"/>
                <p:cNvSpPr>
                  <a:spLocks noChangeArrowheads="1"/>
                </p:cNvSpPr>
                <p:nvPr/>
              </p:nvSpPr>
              <p:spPr bwMode="auto">
                <a:xfrm>
                  <a:off x="2982913" y="2895461"/>
                  <a:ext cx="430212" cy="38097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800" b="1">
                    <a:cs typeface="Arial" charset="0"/>
                  </a:endParaRPr>
                </a:p>
              </p:txBody>
            </p:sp>
            <p:sp>
              <p:nvSpPr>
                <p:cNvPr id="21" name="Line 21"/>
                <p:cNvSpPr>
                  <a:spLocks noChangeShapeType="1"/>
                </p:cNvSpPr>
                <p:nvPr/>
              </p:nvSpPr>
              <p:spPr bwMode="auto">
                <a:xfrm>
                  <a:off x="3084252" y="3085950"/>
                  <a:ext cx="222771" cy="15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" name="Text Box 15"/>
              <p:cNvSpPr txBox="1">
                <a:spLocks noChangeArrowheads="1"/>
              </p:cNvSpPr>
              <p:nvPr/>
            </p:nvSpPr>
            <p:spPr bwMode="auto">
              <a:xfrm>
                <a:off x="5782023" y="2579260"/>
                <a:ext cx="2439988" cy="876011"/>
              </a:xfrm>
              <a:prstGeom prst="rect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endParaRPr lang="en-US" sz="2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  <a:p>
                <a:pPr defTabSz="871538">
                  <a:spcBef>
                    <a:spcPct val="50000"/>
                  </a:spcBef>
                  <a:defRPr/>
                </a:pPr>
                <a:endParaRPr lang="en-US" sz="2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5851856" y="3031277"/>
                <a:ext cx="391103" cy="346344"/>
                <a:chOff x="5819775" y="2895461"/>
                <a:chExt cx="430213" cy="380978"/>
              </a:xfrm>
            </p:grpSpPr>
            <p:sp>
              <p:nvSpPr>
                <p:cNvPr id="18" name="Oval 18"/>
                <p:cNvSpPr>
                  <a:spLocks noChangeArrowheads="1"/>
                </p:cNvSpPr>
                <p:nvPr/>
              </p:nvSpPr>
              <p:spPr bwMode="auto">
                <a:xfrm>
                  <a:off x="5819775" y="2895461"/>
                  <a:ext cx="430213" cy="38097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800" b="1">
                    <a:cs typeface="Arial" charset="0"/>
                  </a:endParaRPr>
                </a:p>
              </p:txBody>
            </p:sp>
            <p:sp>
              <p:nvSpPr>
                <p:cNvPr id="22" name="Line 22"/>
                <p:cNvSpPr>
                  <a:spLocks noChangeShapeType="1"/>
                </p:cNvSpPr>
                <p:nvPr/>
              </p:nvSpPr>
              <p:spPr bwMode="auto">
                <a:xfrm>
                  <a:off x="5919501" y="3097235"/>
                  <a:ext cx="245048" cy="1587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4" name="Line 24"/>
                <p:cNvSpPr>
                  <a:spLocks noChangeShapeType="1"/>
                </p:cNvSpPr>
                <p:nvPr/>
              </p:nvSpPr>
              <p:spPr bwMode="auto">
                <a:xfrm>
                  <a:off x="6043787" y="2982742"/>
                  <a:ext cx="0" cy="228987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3582041" y="2807860"/>
                <a:ext cx="2084150" cy="1587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>
                <a:off x="3564493" y="3220730"/>
                <a:ext cx="2170589" cy="1588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3743673" y="3024978"/>
                <a:ext cx="788988" cy="1588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 flipH="1">
                <a:off x="4816823" y="3024978"/>
                <a:ext cx="788988" cy="1588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" name="Text Box 30"/>
              <p:cNvSpPr txBox="1">
                <a:spLocks noChangeArrowheads="1"/>
              </p:cNvSpPr>
              <p:nvPr/>
            </p:nvSpPr>
            <p:spPr bwMode="auto">
              <a:xfrm>
                <a:off x="1025525" y="2782808"/>
                <a:ext cx="1793875" cy="441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r>
                  <a:rPr lang="en-US" sz="23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TĨNH ĐIỆN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3005642" y="2636733"/>
                <a:ext cx="391103" cy="346344"/>
                <a:chOff x="2986087" y="2438287"/>
                <a:chExt cx="430213" cy="38097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2986087" y="2438287"/>
                  <a:ext cx="430213" cy="38097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800" b="1">
                    <a:cs typeface="Arial" charset="0"/>
                  </a:endParaRPr>
                </a:p>
              </p:txBody>
            </p:sp>
            <p:sp>
              <p:nvSpPr>
                <p:cNvPr id="20" name="Line 20"/>
                <p:cNvSpPr>
                  <a:spLocks noChangeShapeType="1"/>
                </p:cNvSpPr>
                <p:nvPr/>
              </p:nvSpPr>
              <p:spPr bwMode="auto">
                <a:xfrm>
                  <a:off x="3089807" y="2627188"/>
                  <a:ext cx="222771" cy="15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5847094" y="2643978"/>
                <a:ext cx="391102" cy="346344"/>
                <a:chOff x="5815013" y="2395428"/>
                <a:chExt cx="430212" cy="380978"/>
              </a:xfrm>
            </p:grpSpPr>
            <p:sp>
              <p:nvSpPr>
                <p:cNvPr id="19" name="Oval 19"/>
                <p:cNvSpPr>
                  <a:spLocks noChangeArrowheads="1"/>
                </p:cNvSpPr>
                <p:nvPr/>
              </p:nvSpPr>
              <p:spPr bwMode="auto">
                <a:xfrm>
                  <a:off x="5815013" y="2395428"/>
                  <a:ext cx="430212" cy="38097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800" b="1">
                    <a:cs typeface="Arial" charset="0"/>
                  </a:endParaRPr>
                </a:p>
              </p:txBody>
            </p:sp>
            <p:sp>
              <p:nvSpPr>
                <p:cNvPr id="25" name="Line 25"/>
                <p:cNvSpPr>
                  <a:spLocks noChangeShapeType="1"/>
                </p:cNvSpPr>
                <p:nvPr/>
              </p:nvSpPr>
              <p:spPr bwMode="auto">
                <a:xfrm>
                  <a:off x="6026324" y="2441436"/>
                  <a:ext cx="0" cy="228987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3" name="Line 23"/>
                <p:cNvSpPr>
                  <a:spLocks noChangeShapeType="1"/>
                </p:cNvSpPr>
                <p:nvPr/>
              </p:nvSpPr>
              <p:spPr bwMode="auto">
                <a:xfrm>
                  <a:off x="5902212" y="2555929"/>
                  <a:ext cx="245048" cy="15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1143000" y="3494704"/>
              <a:ext cx="6608763" cy="837116"/>
              <a:chOff x="1143000" y="3494704"/>
              <a:chExt cx="6608763" cy="837116"/>
            </a:xfrm>
          </p:grpSpPr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5311775" y="3494704"/>
                <a:ext cx="2439988" cy="796374"/>
              </a:xfrm>
              <a:prstGeom prst="rect">
                <a:avLst/>
              </a:prstGeom>
              <a:solidFill>
                <a:srgbClr val="AEFF85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endParaRPr lang="en-US" sz="2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  <a:p>
                <a:pPr defTabSz="871538">
                  <a:spcBef>
                    <a:spcPct val="50000"/>
                  </a:spcBef>
                  <a:defRPr/>
                </a:pPr>
                <a:r>
                  <a:rPr lang="en-US" sz="23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  <p:sp>
            <p:nvSpPr>
              <p:cNvPr id="33" name="Text Box 33"/>
              <p:cNvSpPr txBox="1">
                <a:spLocks noChangeArrowheads="1"/>
              </p:cNvSpPr>
              <p:nvPr/>
            </p:nvSpPr>
            <p:spPr bwMode="auto">
              <a:xfrm>
                <a:off x="1447800" y="3523777"/>
                <a:ext cx="2439988" cy="759757"/>
              </a:xfrm>
              <a:prstGeom prst="rect">
                <a:avLst/>
              </a:prstGeom>
              <a:solidFill>
                <a:srgbClr val="AEFF85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 eaLnBrk="0" hangingPunct="0">
                  <a:defRPr/>
                </a:pPr>
                <a:endParaRPr lang="en-US" sz="3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  <a:p>
                <a:pPr defTabSz="871538" eaLnBrk="0" hangingPunct="0">
                  <a:defRPr/>
                </a:pPr>
                <a:r>
                  <a:rPr lang="en-US" sz="3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 flipH="1" flipV="1">
                <a:off x="4733287" y="3988292"/>
                <a:ext cx="434118" cy="6516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" name="Text Box 64"/>
              <p:cNvSpPr txBox="1">
                <a:spLocks noChangeArrowheads="1"/>
              </p:cNvSpPr>
              <p:nvPr/>
            </p:nvSpPr>
            <p:spPr bwMode="auto">
              <a:xfrm>
                <a:off x="1143000" y="3505200"/>
                <a:ext cx="1302816" cy="8266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square"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r>
                  <a:rPr lang="en-US" sz="2400" b="1" dirty="0">
                    <a:solidFill>
                      <a:srgbClr val="009900"/>
                    </a:solidFill>
                    <a:latin typeface="Arial" pitchFamily="34" charset="0"/>
                    <a:cs typeface="Arial" pitchFamily="34" charset="0"/>
                  </a:rPr>
                  <a:t>van der Waals</a:t>
                </a:r>
              </a:p>
            </p:txBody>
          </p:sp>
          <p:sp>
            <p:nvSpPr>
              <p:cNvPr id="66" name="Line 66"/>
              <p:cNvSpPr>
                <a:spLocks noChangeShapeType="1"/>
              </p:cNvSpPr>
              <p:nvPr/>
            </p:nvSpPr>
            <p:spPr bwMode="auto">
              <a:xfrm>
                <a:off x="4055712" y="3979238"/>
                <a:ext cx="473233" cy="81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67"/>
              <p:cNvSpPr>
                <a:spLocks noChangeShapeType="1"/>
              </p:cNvSpPr>
              <p:nvPr/>
            </p:nvSpPr>
            <p:spPr bwMode="auto">
              <a:xfrm>
                <a:off x="3969385" y="3697208"/>
                <a:ext cx="1240308" cy="1588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68"/>
              <p:cNvSpPr>
                <a:spLocks noChangeShapeType="1"/>
              </p:cNvSpPr>
              <p:nvPr/>
            </p:nvSpPr>
            <p:spPr bwMode="auto">
              <a:xfrm>
                <a:off x="3969385" y="4230577"/>
                <a:ext cx="1240308" cy="1588"/>
              </a:xfrm>
              <a:prstGeom prst="line">
                <a:avLst/>
              </a:prstGeom>
              <a:noFill/>
              <a:ln w="3175">
                <a:solidFill>
                  <a:schemeClr val="hlink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5338762" y="3922886"/>
                <a:ext cx="391103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79" name="Line 22"/>
              <p:cNvSpPr>
                <a:spLocks noChangeShapeType="1"/>
              </p:cNvSpPr>
              <p:nvPr/>
            </p:nvSpPr>
            <p:spPr bwMode="auto">
              <a:xfrm>
                <a:off x="5429422" y="4106317"/>
                <a:ext cx="222771" cy="1443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24"/>
              <p:cNvSpPr>
                <a:spLocks noChangeShapeType="1"/>
              </p:cNvSpPr>
              <p:nvPr/>
            </p:nvSpPr>
            <p:spPr bwMode="auto">
              <a:xfrm>
                <a:off x="5542409" y="4002232"/>
                <a:ext cx="0" cy="20817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Oval 19"/>
              <p:cNvSpPr>
                <a:spLocks noChangeArrowheads="1"/>
              </p:cNvSpPr>
              <p:nvPr/>
            </p:nvSpPr>
            <p:spPr bwMode="auto">
              <a:xfrm>
                <a:off x="5334000" y="3535587"/>
                <a:ext cx="391102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>
                <a:off x="5422726" y="3694023"/>
                <a:ext cx="222771" cy="1444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Oval 18"/>
              <p:cNvSpPr>
                <a:spLocks noChangeArrowheads="1"/>
              </p:cNvSpPr>
              <p:nvPr/>
            </p:nvSpPr>
            <p:spPr bwMode="auto">
              <a:xfrm>
                <a:off x="6054360" y="3919581"/>
                <a:ext cx="391103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87" name="Line 22"/>
              <p:cNvSpPr>
                <a:spLocks noChangeShapeType="1"/>
              </p:cNvSpPr>
              <p:nvPr/>
            </p:nvSpPr>
            <p:spPr bwMode="auto">
              <a:xfrm>
                <a:off x="6145020" y="4090486"/>
                <a:ext cx="222771" cy="1443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Oval 19"/>
              <p:cNvSpPr>
                <a:spLocks noChangeArrowheads="1"/>
              </p:cNvSpPr>
              <p:nvPr/>
            </p:nvSpPr>
            <p:spPr bwMode="auto">
              <a:xfrm>
                <a:off x="6049598" y="3532282"/>
                <a:ext cx="391102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91" name="Line 25"/>
              <p:cNvSpPr>
                <a:spLocks noChangeShapeType="1"/>
              </p:cNvSpPr>
              <p:nvPr/>
            </p:nvSpPr>
            <p:spPr bwMode="auto">
              <a:xfrm>
                <a:off x="6241699" y="3574107"/>
                <a:ext cx="0" cy="20817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23"/>
              <p:cNvSpPr>
                <a:spLocks noChangeShapeType="1"/>
              </p:cNvSpPr>
              <p:nvPr/>
            </p:nvSpPr>
            <p:spPr bwMode="auto">
              <a:xfrm>
                <a:off x="6128870" y="3678192"/>
                <a:ext cx="222771" cy="1444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5756876" y="4104797"/>
                <a:ext cx="267128" cy="1587"/>
              </a:xfrm>
              <a:prstGeom prst="line">
                <a:avLst/>
              </a:prstGeom>
              <a:noFill/>
              <a:ln w="635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" name="Line 58"/>
              <p:cNvSpPr>
                <a:spLocks noChangeShapeType="1"/>
              </p:cNvSpPr>
              <p:nvPr/>
            </p:nvSpPr>
            <p:spPr bwMode="auto">
              <a:xfrm>
                <a:off x="5752461" y="3684682"/>
                <a:ext cx="267128" cy="1587"/>
              </a:xfrm>
              <a:prstGeom prst="line">
                <a:avLst/>
              </a:prstGeom>
              <a:noFill/>
              <a:ln w="635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Oval 18"/>
              <p:cNvSpPr>
                <a:spLocks noChangeArrowheads="1"/>
              </p:cNvSpPr>
              <p:nvPr/>
            </p:nvSpPr>
            <p:spPr bwMode="auto">
              <a:xfrm>
                <a:off x="2696814" y="3922886"/>
                <a:ext cx="391103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94" name="Line 22"/>
              <p:cNvSpPr>
                <a:spLocks noChangeShapeType="1"/>
              </p:cNvSpPr>
              <p:nvPr/>
            </p:nvSpPr>
            <p:spPr bwMode="auto">
              <a:xfrm>
                <a:off x="2787474" y="4106317"/>
                <a:ext cx="222771" cy="1443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24"/>
              <p:cNvSpPr>
                <a:spLocks noChangeShapeType="1"/>
              </p:cNvSpPr>
              <p:nvPr/>
            </p:nvSpPr>
            <p:spPr bwMode="auto">
              <a:xfrm>
                <a:off x="2900461" y="4002232"/>
                <a:ext cx="0" cy="20817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Oval 19"/>
              <p:cNvSpPr>
                <a:spLocks noChangeArrowheads="1"/>
              </p:cNvSpPr>
              <p:nvPr/>
            </p:nvSpPr>
            <p:spPr bwMode="auto">
              <a:xfrm>
                <a:off x="2692052" y="3535587"/>
                <a:ext cx="391102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97" name="Line 23"/>
              <p:cNvSpPr>
                <a:spLocks noChangeShapeType="1"/>
              </p:cNvSpPr>
              <p:nvPr/>
            </p:nvSpPr>
            <p:spPr bwMode="auto">
              <a:xfrm>
                <a:off x="2780778" y="3694023"/>
                <a:ext cx="222771" cy="1444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Oval 18"/>
              <p:cNvSpPr>
                <a:spLocks noChangeArrowheads="1"/>
              </p:cNvSpPr>
              <p:nvPr/>
            </p:nvSpPr>
            <p:spPr bwMode="auto">
              <a:xfrm>
                <a:off x="3412412" y="3919581"/>
                <a:ext cx="391103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99" name="Line 22"/>
              <p:cNvSpPr>
                <a:spLocks noChangeShapeType="1"/>
              </p:cNvSpPr>
              <p:nvPr/>
            </p:nvSpPr>
            <p:spPr bwMode="auto">
              <a:xfrm>
                <a:off x="3503072" y="4090486"/>
                <a:ext cx="222771" cy="1443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Oval 19"/>
              <p:cNvSpPr>
                <a:spLocks noChangeArrowheads="1"/>
              </p:cNvSpPr>
              <p:nvPr/>
            </p:nvSpPr>
            <p:spPr bwMode="auto">
              <a:xfrm>
                <a:off x="3407650" y="3532282"/>
                <a:ext cx="391102" cy="34634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101" name="Line 25"/>
              <p:cNvSpPr>
                <a:spLocks noChangeShapeType="1"/>
              </p:cNvSpPr>
              <p:nvPr/>
            </p:nvSpPr>
            <p:spPr bwMode="auto">
              <a:xfrm>
                <a:off x="3599751" y="3574107"/>
                <a:ext cx="0" cy="20817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23"/>
              <p:cNvSpPr>
                <a:spLocks noChangeShapeType="1"/>
              </p:cNvSpPr>
              <p:nvPr/>
            </p:nvSpPr>
            <p:spPr bwMode="auto">
              <a:xfrm>
                <a:off x="3486922" y="3678192"/>
                <a:ext cx="222771" cy="1444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57"/>
              <p:cNvSpPr>
                <a:spLocks noChangeShapeType="1"/>
              </p:cNvSpPr>
              <p:nvPr/>
            </p:nvSpPr>
            <p:spPr bwMode="auto">
              <a:xfrm>
                <a:off x="3114928" y="4104797"/>
                <a:ext cx="267128" cy="1587"/>
              </a:xfrm>
              <a:prstGeom prst="line">
                <a:avLst/>
              </a:prstGeom>
              <a:noFill/>
              <a:ln w="635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58"/>
              <p:cNvSpPr>
                <a:spLocks noChangeShapeType="1"/>
              </p:cNvSpPr>
              <p:nvPr/>
            </p:nvSpPr>
            <p:spPr bwMode="auto">
              <a:xfrm>
                <a:off x="3110513" y="3684682"/>
                <a:ext cx="267128" cy="1587"/>
              </a:xfrm>
              <a:prstGeom prst="line">
                <a:avLst/>
              </a:prstGeom>
              <a:noFill/>
              <a:ln w="635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1828800" y="4357956"/>
              <a:ext cx="5510213" cy="1585644"/>
              <a:chOff x="1828800" y="4357956"/>
              <a:chExt cx="5510213" cy="1585644"/>
            </a:xfrm>
          </p:grpSpPr>
          <p:sp>
            <p:nvSpPr>
              <p:cNvPr id="32" name="Text Box 32"/>
              <p:cNvSpPr txBox="1">
                <a:spLocks noChangeArrowheads="1"/>
              </p:cNvSpPr>
              <p:nvPr/>
            </p:nvSpPr>
            <p:spPr bwMode="auto">
              <a:xfrm>
                <a:off x="4899025" y="4365894"/>
                <a:ext cx="2439988" cy="835733"/>
              </a:xfrm>
              <a:prstGeom prst="rect">
                <a:avLst/>
              </a:prstGeom>
              <a:solidFill>
                <a:srgbClr val="FFA7FF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 eaLnBrk="0" hangingPunct="0">
                  <a:defRPr/>
                </a:pPr>
                <a:endParaRPr lang="en-US" sz="3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  <a:p>
                <a:pPr defTabSz="871538" eaLnBrk="0" hangingPunct="0">
                  <a:defRPr/>
                </a:pPr>
                <a:r>
                  <a:rPr lang="en-US" sz="3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  <p:sp>
            <p:nvSpPr>
              <p:cNvPr id="34" name="Text Box 34"/>
              <p:cNvSpPr txBox="1">
                <a:spLocks noChangeArrowheads="1"/>
              </p:cNvSpPr>
              <p:nvPr/>
            </p:nvSpPr>
            <p:spPr bwMode="auto">
              <a:xfrm>
                <a:off x="1844675" y="4357956"/>
                <a:ext cx="2439988" cy="835734"/>
              </a:xfrm>
              <a:prstGeom prst="rect">
                <a:avLst/>
              </a:prstGeom>
              <a:solidFill>
                <a:srgbClr val="FFA7FF"/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 eaLnBrk="0" hangingPunct="0">
                  <a:defRPr/>
                </a:pPr>
                <a:endParaRPr lang="en-US" sz="3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  <a:p>
                <a:pPr defTabSz="871538" eaLnBrk="0" hangingPunct="0">
                  <a:defRPr/>
                </a:pPr>
                <a:r>
                  <a:rPr lang="en-US" sz="3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  <p:sp>
            <p:nvSpPr>
              <p:cNvPr id="59" name="AutoShape 59"/>
              <p:cNvSpPr>
                <a:spLocks noChangeArrowheads="1"/>
              </p:cNvSpPr>
              <p:nvPr/>
            </p:nvSpPr>
            <p:spPr bwMode="auto">
              <a:xfrm>
                <a:off x="3627785" y="4624134"/>
                <a:ext cx="919163" cy="328663"/>
              </a:xfrm>
              <a:prstGeom prst="rightArrow">
                <a:avLst>
                  <a:gd name="adj1" fmla="val 50000"/>
                  <a:gd name="adj2" fmla="val 4730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cs typeface="Arial" charset="0"/>
                </a:endParaRPr>
              </a:p>
            </p:txBody>
          </p:sp>
          <p:sp>
            <p:nvSpPr>
              <p:cNvPr id="60" name="AutoShape 60"/>
              <p:cNvSpPr>
                <a:spLocks noChangeArrowheads="1"/>
              </p:cNvSpPr>
              <p:nvPr/>
            </p:nvSpPr>
            <p:spPr bwMode="auto">
              <a:xfrm>
                <a:off x="4611688" y="4624134"/>
                <a:ext cx="919162" cy="328663"/>
              </a:xfrm>
              <a:prstGeom prst="leftArrow">
                <a:avLst>
                  <a:gd name="adj1" fmla="val 50000"/>
                  <a:gd name="adj2" fmla="val 4730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cs typeface="Arial" charset="0"/>
                  </a:rPr>
                  <a:t> </a:t>
                </a:r>
              </a:p>
            </p:txBody>
          </p:sp>
          <p:sp>
            <p:nvSpPr>
              <p:cNvPr id="62" name="Text Box 62"/>
              <p:cNvSpPr txBox="1">
                <a:spLocks noChangeArrowheads="1"/>
              </p:cNvSpPr>
              <p:nvPr/>
            </p:nvSpPr>
            <p:spPr bwMode="auto">
              <a:xfrm>
                <a:off x="4216052" y="5424756"/>
                <a:ext cx="1076325" cy="518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r>
                  <a:rPr lang="en-US" sz="2800" b="1" dirty="0">
                    <a:solidFill>
                      <a:srgbClr val="FF0066"/>
                    </a:solidFill>
                    <a:latin typeface="Arial" pitchFamily="34" charset="0"/>
                    <a:cs typeface="Arial" pitchFamily="34" charset="0"/>
                  </a:rPr>
                  <a:t>H</a:t>
                </a:r>
                <a:r>
                  <a:rPr lang="en-US" sz="2800" b="1" baseline="-25000" dirty="0">
                    <a:solidFill>
                      <a:srgbClr val="FF0066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US" sz="2800" b="1" dirty="0">
                    <a:solidFill>
                      <a:srgbClr val="FF0066"/>
                    </a:solidFill>
                    <a:latin typeface="Arial" pitchFamily="34" charset="0"/>
                    <a:cs typeface="Arial" pitchFamily="34" charset="0"/>
                  </a:rPr>
                  <a:t>O</a:t>
                </a:r>
              </a:p>
            </p:txBody>
          </p:sp>
          <p:sp>
            <p:nvSpPr>
              <p:cNvPr id="63" name="Text Box 63"/>
              <p:cNvSpPr txBox="1">
                <a:spLocks noChangeArrowheads="1"/>
              </p:cNvSpPr>
              <p:nvPr/>
            </p:nvSpPr>
            <p:spPr bwMode="auto">
              <a:xfrm>
                <a:off x="1828800" y="4562304"/>
                <a:ext cx="1793875" cy="442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87106" tIns="43553" rIns="87106" bIns="43553">
                <a:spAutoFit/>
              </a:bodyPr>
              <a:lstStyle/>
              <a:p>
                <a:pPr defTabSz="871538">
                  <a:spcBef>
                    <a:spcPct val="50000"/>
                  </a:spcBef>
                  <a:defRPr/>
                </a:pPr>
                <a:r>
                  <a:rPr lang="en-US" sz="23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cs typeface="Arial" pitchFamily="34" charset="0"/>
                  </a:rPr>
                  <a:t>KỴ N</a:t>
                </a:r>
                <a:r>
                  <a:rPr lang="vi-VN" sz="23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cs typeface="Arial" pitchFamily="34" charset="0"/>
                  </a:rPr>
                  <a:t>ƯỚ</a:t>
                </a:r>
                <a:r>
                  <a:rPr lang="en-US" sz="23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cs typeface="Arial" pitchFamily="34" charset="0"/>
                  </a:rPr>
                  <a:t>C</a:t>
                </a:r>
              </a:p>
            </p:txBody>
          </p:sp>
          <p:cxnSp>
            <p:nvCxnSpPr>
              <p:cNvPr id="3" name="Straight Arrow Connector 2"/>
              <p:cNvCxnSpPr/>
              <p:nvPr/>
            </p:nvCxnSpPr>
            <p:spPr>
              <a:xfrm>
                <a:off x="4584398" y="4977849"/>
                <a:ext cx="0" cy="471959"/>
              </a:xfrm>
              <a:prstGeom prst="straightConnector1">
                <a:avLst/>
              </a:prstGeom>
              <a:ln w="28575">
                <a:solidFill>
                  <a:srgbClr val="FF006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/>
            <p:cNvCxnSpPr/>
            <p:nvPr/>
          </p:nvCxnSpPr>
          <p:spPr>
            <a:xfrm>
              <a:off x="3143598" y="2118708"/>
              <a:ext cx="103986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5105400" y="2118360"/>
              <a:ext cx="1039866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9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661" y="1850571"/>
            <a:ext cx="8534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Virus corona đi vào cơ thể người thông qua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đường thực phẩm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Một phân tử bề mặt có tên là protein S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đường không khí và nước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phân tử bề mặt có tên là protein Z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498494" y="453916"/>
            <a:ext cx="5439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KHÁM PHÁ CẤU TRÚC SARS-Cov-2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08793" y="6187474"/>
            <a:ext cx="8539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https://oglobo.globo.com/sociedade/coronavirus/ciencia-analisa-estrutura-do-coronavirus-busca-drogas-para-neutralizar-sua-acao-1-24366110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-1033401" y="884633"/>
            <a:ext cx="9885469" cy="5278119"/>
            <a:chOff x="-1033401" y="967761"/>
            <a:chExt cx="9885469" cy="5278119"/>
          </a:xfrm>
        </p:grpSpPr>
        <p:pic>
          <p:nvPicPr>
            <p:cNvPr id="5" name="Picture 6" descr="Image result for construction worker 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5815" y="967761"/>
              <a:ext cx="2867187" cy="3006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Moon 32"/>
            <p:cNvSpPr/>
            <p:nvPr/>
          </p:nvSpPr>
          <p:spPr>
            <a:xfrm rot="911585">
              <a:off x="1415998" y="3239660"/>
              <a:ext cx="1086280" cy="2298339"/>
            </a:xfrm>
            <a:prstGeom prst="mo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Animations | jwalkerdesigns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2720">
              <a:off x="1992677" y="2631434"/>
              <a:ext cx="1188895" cy="110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634370" y="3461004"/>
              <a:ext cx="2419130" cy="2325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6" descr="Elecsys® Anti-SARS-CoV-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48" y="2977764"/>
              <a:ext cx="4994300" cy="3268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858494" y="3614418"/>
              <a:ext cx="1957451" cy="1960366"/>
              <a:chOff x="6076155" y="1742380"/>
              <a:chExt cx="1957451" cy="1960366"/>
            </a:xfrm>
          </p:grpSpPr>
          <p:pic>
            <p:nvPicPr>
              <p:cNvPr id="27" name="Picture 8" descr="Empty cells - Servier Medical Ar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196" y="1742380"/>
                <a:ext cx="1953410" cy="996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8" descr="Empty cells - Servier Medical Ar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076155" y="2706728"/>
                <a:ext cx="1953410" cy="996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8" descr="Knot Tied Yellow - Free vector graphic on Pixabay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128" y="2571032"/>
                <a:ext cx="1423455" cy="814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Knot Tied Yellow - Free vector graphic on Pixabay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53090">
                <a:off x="6335133" y="2216351"/>
                <a:ext cx="1423455" cy="814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Knot Tied Yellow - Free vector graphic on Pixabay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222759">
                <a:off x="6137745" y="2300383"/>
                <a:ext cx="1423455" cy="814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330922" y="3351453"/>
              <a:ext cx="960895" cy="2730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65432" y="3170506"/>
              <a:ext cx="960895" cy="2730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Animations | jwalkerdesigns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2720">
              <a:off x="1954959" y="2671433"/>
              <a:ext cx="1097671" cy="80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893823" y="5373190"/>
              <a:ext cx="609512" cy="26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8439" y="5363945"/>
              <a:ext cx="104775" cy="66675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866933" y="3886388"/>
              <a:ext cx="124153" cy="858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794" y="3910275"/>
              <a:ext cx="295275" cy="57150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3440454" y="3682328"/>
              <a:ext cx="102605" cy="858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627006" y="3689436"/>
              <a:ext cx="306767" cy="67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138609" y="3641711"/>
              <a:ext cx="337444" cy="1323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18906" y="3725889"/>
              <a:ext cx="114300" cy="5715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H="1">
              <a:off x="4066134" y="3243123"/>
              <a:ext cx="399298" cy="51366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844743" y="3805278"/>
              <a:ext cx="609512" cy="26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1282" y="5656605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2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RNA</a:t>
              </a:r>
              <a:endPara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08514">
              <a:off x="3172989" y="3521928"/>
              <a:ext cx="409000" cy="30022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665556">
              <a:off x="1824185" y="3736434"/>
              <a:ext cx="409000" cy="30022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908874">
              <a:off x="3379397" y="5063794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314602" y="4830751"/>
              <a:ext cx="268978" cy="0"/>
            </a:xfrm>
            <a:prstGeom prst="line">
              <a:avLst/>
            </a:prstGeom>
            <a:ln w="76200">
              <a:solidFill>
                <a:srgbClr val="FAB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08514">
              <a:off x="2059195" y="5299376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4330">
              <a:off x="3608419" y="4773204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73495">
              <a:off x="3405632" y="3716578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51422">
              <a:off x="3591490" y="4035171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41486">
              <a:off x="3686127" y="4417364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53692">
              <a:off x="3123606" y="5315414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71602">
              <a:off x="2765603" y="5425845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68546">
              <a:off x="2406665" y="5424172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64880">
              <a:off x="1569197" y="4773624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53348">
              <a:off x="1772911" y="5053197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484" y="4417828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7986">
              <a:off x="1566380" y="4034690"/>
              <a:ext cx="494890" cy="3632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 flipH="1" flipV="1">
              <a:off x="3906177" y="4974358"/>
              <a:ext cx="653673" cy="25301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nut 70"/>
            <p:cNvSpPr/>
            <p:nvPr/>
          </p:nvSpPr>
          <p:spPr>
            <a:xfrm>
              <a:off x="1813300" y="3561697"/>
              <a:ext cx="2016391" cy="2016784"/>
            </a:xfrm>
            <a:prstGeom prst="donut">
              <a:avLst>
                <a:gd name="adj" fmla="val 4086"/>
              </a:avLst>
            </a:prstGeom>
            <a:noFill/>
            <a:ln w="19050" cmpd="dbl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4" name="Picture 2" descr="Champions Crown Sticker by FC Red Bull Salzburg for iOS &amp; Android ..."/>
            <p:cNvPicPr>
              <a:picLocks noChangeAspect="1" noChangeArrowheads="1" noCrop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133" y="2705585"/>
              <a:ext cx="2578100" cy="1991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Connector 13"/>
            <p:cNvCxnSpPr/>
            <p:nvPr/>
          </p:nvCxnSpPr>
          <p:spPr>
            <a:xfrm flipV="1">
              <a:off x="1549422" y="4811171"/>
              <a:ext cx="917991" cy="91080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6377890" y="3082591"/>
              <a:ext cx="242581" cy="846525"/>
            </a:xfrm>
            <a:prstGeom prst="line">
              <a:avLst/>
            </a:prstGeom>
            <a:ln w="19050">
              <a:solidFill>
                <a:srgbClr val="FF006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5530478" y="2993383"/>
              <a:ext cx="3321590" cy="2489908"/>
              <a:chOff x="5481256" y="3519190"/>
              <a:chExt cx="3321590" cy="2489908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5790430">
                <a:off x="5637665" y="4307114"/>
                <a:ext cx="356813" cy="669632"/>
              </a:xfrm>
              <a:prstGeom prst="rect">
                <a:avLst/>
              </a:prstGeom>
            </p:spPr>
          </p:pic>
          <p:pic>
            <p:nvPicPr>
              <p:cNvPr id="75" name="Picture 8" descr="Empty cells - Servier Medical Ar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25289">
                <a:off x="5876018" y="4129358"/>
                <a:ext cx="2489908" cy="1269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Oval 75"/>
              <p:cNvSpPr/>
              <p:nvPr/>
            </p:nvSpPr>
            <p:spPr>
              <a:xfrm>
                <a:off x="6851298" y="3905579"/>
                <a:ext cx="1441093" cy="17754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 rot="312972">
                <a:off x="6328535" y="4632805"/>
                <a:ext cx="457125" cy="173289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2" descr="Lungs GIF | Gfycat"/>
              <p:cNvPicPr>
                <a:picLocks noChangeAspect="1" noChangeArrowheads="1" noCrop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1191" y="4519759"/>
                <a:ext cx="1242487" cy="1127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6891329" y="4098011"/>
                <a:ext cx="191151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vi-VN" sz="2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sz="2200" b="1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uman</a:t>
                </a:r>
                <a:r>
                  <a:rPr lang="en-US" sz="2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cell</a:t>
                </a:r>
                <a:r>
                  <a:rPr lang="vi-VN" sz="2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sz="22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769051" y="4383792"/>
                <a:ext cx="692171" cy="565016"/>
                <a:chOff x="6245885" y="4443948"/>
                <a:chExt cx="761388" cy="628418"/>
              </a:xfrm>
              <a:solidFill>
                <a:srgbClr val="FF0066"/>
              </a:solidFill>
            </p:grpSpPr>
            <p:sp>
              <p:nvSpPr>
                <p:cNvPr id="86" name="Moon 85"/>
                <p:cNvSpPr/>
                <p:nvPr/>
              </p:nvSpPr>
              <p:spPr>
                <a:xfrm rot="11255262">
                  <a:off x="6479898" y="4481602"/>
                  <a:ext cx="527375" cy="578766"/>
                </a:xfrm>
                <a:prstGeom prst="mo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Block Arc 86"/>
                <p:cNvSpPr/>
                <p:nvPr/>
              </p:nvSpPr>
              <p:spPr>
                <a:xfrm rot="5605743">
                  <a:off x="6293782" y="4396051"/>
                  <a:ext cx="628418" cy="724211"/>
                </a:xfrm>
                <a:prstGeom prst="blockArc">
                  <a:avLst>
                    <a:gd name="adj1" fmla="val 7114112"/>
                    <a:gd name="adj2" fmla="val 4023860"/>
                    <a:gd name="adj3" fmla="val 921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89" name="Picture 8" descr="The Girls Right: A24CurvedArrowLightBlueRight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4843" flipV="1">
              <a:off x="4412158" y="4308140"/>
              <a:ext cx="1349427" cy="43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9288121">
              <a:off x="965043" y="3055015"/>
              <a:ext cx="283048" cy="531197"/>
            </a:xfrm>
            <a:prstGeom prst="rect">
              <a:avLst/>
            </a:prstGeom>
          </p:spPr>
        </p:pic>
        <p:pic>
          <p:nvPicPr>
            <p:cNvPr id="64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17091">
              <a:off x="1038535" y="3175374"/>
              <a:ext cx="409000" cy="30022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36834">
              <a:off x="1159939" y="3188290"/>
              <a:ext cx="409000" cy="300225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New Traditional Single Wooden Ladder Vintage DIY &amp; Decoration ...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033401" y="3213742"/>
              <a:ext cx="3935683" cy="274688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/>
            <p:cNvSpPr txBox="1"/>
            <p:nvPr/>
          </p:nvSpPr>
          <p:spPr>
            <a:xfrm>
              <a:off x="3788127" y="2570493"/>
              <a:ext cx="23342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vi-VN" sz="20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Protein S </a:t>
              </a:r>
              <a:r>
                <a:rPr lang="en-US" sz="20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(spike)</a:t>
              </a:r>
              <a:endParaRPr lang="vi-VN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90000"/>
                </a:lnSpc>
              </a:pPr>
              <a:r>
                <a:rPr lang="vi-VN" sz="20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(glycoprotein gai)</a:t>
              </a:r>
              <a:endPara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3915736" y="5293118"/>
              <a:ext cx="268978" cy="0"/>
            </a:xfrm>
            <a:prstGeom prst="line">
              <a:avLst/>
            </a:prstGeom>
            <a:ln w="76200">
              <a:solidFill>
                <a:srgbClr val="FAB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3857817" y="5270601"/>
              <a:ext cx="83929" cy="1729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4219410" y="5280237"/>
              <a:ext cx="383709" cy="35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36834">
              <a:off x="2848334" y="2866393"/>
              <a:ext cx="307287" cy="225564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 descr="Tem VOID màu xanh hình oval elip - In Nguyên Đạ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272514">
              <a:off x="2057203" y="2862827"/>
              <a:ext cx="136096" cy="163532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4300176" y="5298902"/>
              <a:ext cx="3275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vi-VN" sz="20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Protein HE </a:t>
              </a:r>
            </a:p>
            <a:p>
              <a:pPr>
                <a:lnSpc>
                  <a:spcPct val="90000"/>
                </a:lnSpc>
              </a:pPr>
              <a:r>
                <a:rPr lang="vi-VN" sz="20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(Hemagglutinin Esterase)</a:t>
              </a:r>
              <a:endPara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326478" y="2635725"/>
              <a:ext cx="1055097" cy="400110"/>
            </a:xfrm>
            <a:prstGeom prst="rect">
              <a:avLst/>
            </a:prstGeom>
            <a:ln>
              <a:solidFill>
                <a:srgbClr val="FF0066"/>
              </a:solidFill>
            </a:ln>
          </p:spPr>
          <p:txBody>
            <a:bodyPr wrap="none">
              <a:spAutoFit/>
            </a:bodyPr>
            <a:lstStyle/>
            <a:p>
              <a:r>
                <a:rPr lang="vi-VN" sz="2000" b="1" dirty="0" smtClean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ACE2-r</a:t>
              </a:r>
              <a:endParaRPr lang="en-US" sz="2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431697" y="1285356"/>
              <a:ext cx="5021666" cy="769441"/>
            </a:xfrm>
            <a:prstGeom prst="rect">
              <a:avLst/>
            </a:prstGeom>
            <a:ln>
              <a:solidFill>
                <a:srgbClr val="FF006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vi-VN" sz="2200" b="1" dirty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vi-VN" sz="2200" b="1" dirty="0" smtClean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ọ </a:t>
              </a:r>
              <a:r>
                <a:rPr lang="vi-VN" sz="2200" b="1" dirty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Coronaviridae</a:t>
              </a:r>
              <a:r>
                <a:rPr lang="vi-VN" sz="2200" b="1" dirty="0" smtClean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Ø125nm, vỏ đôi </a:t>
              </a:r>
            </a:p>
            <a:p>
              <a:pPr algn="ctr"/>
              <a:r>
                <a:rPr lang="vi-VN" sz="2200" b="1" dirty="0" smtClean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ARN </a:t>
              </a:r>
              <a:r>
                <a:rPr lang="vi-VN" sz="2200" b="1" dirty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dương </a:t>
              </a:r>
              <a:r>
                <a:rPr lang="vi-VN" sz="2200" b="1" dirty="0" smtClean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xoắn. KT 26-32kb.</a:t>
              </a:r>
              <a:endParaRPr lang="en-US" sz="22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288121">
            <a:off x="1099067" y="5087912"/>
            <a:ext cx="212658" cy="399095"/>
          </a:xfrm>
          <a:prstGeom prst="rect">
            <a:avLst/>
          </a:prstGeom>
        </p:spPr>
      </p:pic>
      <p:pic>
        <p:nvPicPr>
          <p:cNvPr id="82" name="Picture 2" descr="Tem VOID màu xanh hình oval elip - In Nguyên Đạ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36834">
            <a:off x="955407" y="5372473"/>
            <a:ext cx="253956" cy="186416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421" y="1850571"/>
            <a:ext cx="921087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(Biopharmaceutical)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Chữa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rẻ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trúng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93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905000"/>
            <a:ext cx="8846987" cy="335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0" y="3276600"/>
            <a:ext cx="2141386" cy="29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Kết quả hình ảnh cho dru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18" y="3171168"/>
            <a:ext cx="2285153" cy="221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" y="381000"/>
            <a:ext cx="9095471" cy="152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4559" y="528917"/>
            <a:ext cx="3054041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 cứu cánh...</a:t>
            </a:r>
            <a:endParaRPr lang="en-US" sz="3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8322" y="5668998"/>
            <a:ext cx="8302955" cy="630992"/>
            <a:chOff x="368040" y="5668998"/>
            <a:chExt cx="8302955" cy="630992"/>
          </a:xfrm>
        </p:grpSpPr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2626" y="5683710"/>
              <a:ext cx="193896" cy="593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461" y="5689065"/>
              <a:ext cx="539261" cy="58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477" y="5699418"/>
              <a:ext cx="539261" cy="58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40" y="5668998"/>
              <a:ext cx="530850" cy="62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185" y="5682376"/>
              <a:ext cx="525233" cy="598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69" y="5702668"/>
              <a:ext cx="480466" cy="586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23" y="5695620"/>
              <a:ext cx="193896" cy="593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3496" y="5691908"/>
              <a:ext cx="407499" cy="562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785" y="5685692"/>
              <a:ext cx="575283" cy="593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663" y="5695620"/>
              <a:ext cx="589771" cy="601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322" y="5691553"/>
              <a:ext cx="478357" cy="608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761" y="5713400"/>
              <a:ext cx="526146" cy="584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1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974" y="5676599"/>
              <a:ext cx="498982" cy="613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894" y="5668998"/>
              <a:ext cx="467887" cy="608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4276" y="5668998"/>
              <a:ext cx="511413" cy="630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562" y="5668999"/>
              <a:ext cx="550367" cy="595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9777" y="5668998"/>
              <a:ext cx="529867" cy="604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8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 rot="772406">
            <a:off x="7698580" y="3084742"/>
            <a:ext cx="517536" cy="1447800"/>
            <a:chOff x="1199345" y="1828800"/>
            <a:chExt cx="517536" cy="14478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1828800"/>
              <a:ext cx="497681" cy="14478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6200000">
              <a:off x="1010191" y="2141586"/>
              <a:ext cx="8707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 rot="871386">
            <a:off x="8216987" y="3055601"/>
            <a:ext cx="517536" cy="1447800"/>
            <a:chOff x="1199345" y="1828800"/>
            <a:chExt cx="517536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1828800"/>
              <a:ext cx="497681" cy="144780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 rot="16200000">
              <a:off x="954086" y="2141586"/>
              <a:ext cx="98296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vi-VN" sz="2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</a:t>
              </a:r>
              <a:endPara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1900" y="762000"/>
            <a:ext cx="4356300" cy="3537640"/>
            <a:chOff x="497514" y="596210"/>
            <a:chExt cx="4356300" cy="3537640"/>
          </a:xfrm>
        </p:grpSpPr>
        <p:pic>
          <p:nvPicPr>
            <p:cNvPr id="4100" name="Picture 4" descr="Kết quả hình ảnh cho syringe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34062">
              <a:off x="1042448" y="1138987"/>
              <a:ext cx="1467816" cy="3917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Kết quả hình ảnh cho syringe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34062">
              <a:off x="2473187" y="1134225"/>
              <a:ext cx="1467816" cy="3917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Kết quả hình ảnh cho syringe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34062">
              <a:off x="3924013" y="1138988"/>
              <a:ext cx="1467816" cy="3917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Kết quả hình ảnh cho drop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536" y="1857376"/>
              <a:ext cx="1381473" cy="2265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Kết quả hình ảnh cho drop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288" y="1828800"/>
              <a:ext cx="1405905" cy="22800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Kết quả hình ảnh cho pink drop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14" y="1752600"/>
              <a:ext cx="1521851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 rot="17562162">
            <a:off x="189450" y="2995818"/>
            <a:ext cx="15408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28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VÔ TẬN</a:t>
            </a:r>
            <a:endParaRPr lang="en-US" sz="28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562162">
            <a:off x="1894400" y="2946012"/>
            <a:ext cx="1282722" cy="8679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90000"/>
              </a:lnSpc>
            </a:pPr>
            <a:r>
              <a:rPr lang="vi-VN" sz="28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THÂN </a:t>
            </a:r>
          </a:p>
          <a:p>
            <a:pPr algn="ctr">
              <a:lnSpc>
                <a:spcPct val="90000"/>
              </a:lnSpc>
            </a:pPr>
            <a:r>
              <a:rPr lang="vi-VN" sz="28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endParaRPr lang="en-US" sz="28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7562162">
            <a:off x="3304022" y="3026385"/>
            <a:ext cx="1369285" cy="8125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90000"/>
              </a:lnSpc>
            </a:pPr>
            <a:r>
              <a:rPr lang="vi-VN" sz="2600" b="1" cap="none" spc="0" dirty="0">
                <a:ln w="10160">
                  <a:solidFill>
                    <a:srgbClr val="0000CC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TRÚNG</a:t>
            </a:r>
          </a:p>
          <a:p>
            <a:pPr algn="ctr">
              <a:lnSpc>
                <a:spcPct val="90000"/>
              </a:lnSpc>
            </a:pPr>
            <a:r>
              <a:rPr lang="vi-VN" sz="2600" b="1" cap="none" spc="0" dirty="0">
                <a:ln w="10160">
                  <a:solidFill>
                    <a:srgbClr val="0000CC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ĐÍCH</a:t>
            </a:r>
            <a:endParaRPr lang="en-US" sz="2600" b="1" cap="none" spc="0" dirty="0">
              <a:ln w="10160">
                <a:solidFill>
                  <a:srgbClr val="0000CC"/>
                </a:solidFill>
                <a:prstDash val="solid"/>
              </a:ln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267200" y="2438400"/>
            <a:ext cx="4341370" cy="4294148"/>
            <a:chOff x="4648200" y="2411452"/>
            <a:chExt cx="4341370" cy="4294148"/>
          </a:xfrm>
        </p:grpSpPr>
        <p:pic>
          <p:nvPicPr>
            <p:cNvPr id="23" name="Picture 2" descr="Kết quả hình ảnh cho drug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3840295"/>
              <a:ext cx="4341370" cy="286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Kết quả hình ảnh cho drug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411452"/>
              <a:ext cx="2517330" cy="337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Kết quả hình ảnh cho usd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8602">
              <a:off x="6472046" y="3889532"/>
              <a:ext cx="1380682" cy="174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5465344" y="1209780"/>
            <a:ext cx="303961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vi-VN" sz="2800" b="1" dirty="0">
                <a:solidFill>
                  <a:srgbClr val="FF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 có </a:t>
            </a:r>
          </a:p>
          <a:p>
            <a:pPr>
              <a:lnSpc>
                <a:spcPct val="90000"/>
              </a:lnSpc>
            </a:pPr>
            <a:r>
              <a:rPr lang="vi-VN" sz="2800" b="1" dirty="0">
                <a:solidFill>
                  <a:srgbClr val="FF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thuốc sinh học...</a:t>
            </a:r>
            <a:endParaRPr lang="en-US" sz="2800" b="1" dirty="0">
              <a:solidFill>
                <a:srgbClr val="FF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9600" y="5181600"/>
            <a:ext cx="4676280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vi-VN" sz="28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 biết cách thấu hiểu</a:t>
            </a:r>
          </a:p>
          <a:p>
            <a:pPr>
              <a:lnSpc>
                <a:spcPct val="90000"/>
              </a:lnSpc>
            </a:pPr>
            <a:r>
              <a:rPr lang="vi-VN" sz="28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 nữa về gen và tế bào!</a:t>
            </a:r>
            <a:endParaRPr lang="en-US" sz="2800" b="1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10" descr="Kết quả hình ảnh cho drug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815" y="2570881"/>
            <a:ext cx="1459633" cy="14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014" y="1794588"/>
            <a:ext cx="921087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phôi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phôi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heo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a,b,c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B769F6-A55C-41F8-82AF-A1F0C6C9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5" y="65920"/>
            <a:ext cx="2855424" cy="1108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86C8D-3DEC-4744-8D37-4BD398C3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55" y="1072396"/>
            <a:ext cx="72009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DD13A-4106-488B-BB83-0C65E23E7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55" y="1675646"/>
            <a:ext cx="1714500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8EBC3-67C5-4D17-976C-872D8FA31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25" y="2142371"/>
            <a:ext cx="5963708" cy="1606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C108C-51E5-4B44-9DCC-5B8187EACC55}"/>
              </a:ext>
            </a:extLst>
          </p:cNvPr>
          <p:cNvSpPr/>
          <p:nvPr/>
        </p:nvSpPr>
        <p:spPr>
          <a:xfrm>
            <a:off x="6083933" y="2226598"/>
            <a:ext cx="2514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i="1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i="1" dirty="0">
                <a:solidFill>
                  <a:srgbClr val="333333"/>
                </a:solidFill>
                <a:latin typeface="arial" panose="020B0604020202020204" pitchFamily="34" charset="0"/>
              </a:rPr>
              <a:t>International </a:t>
            </a:r>
            <a:endParaRPr lang="vi-VN" i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r"/>
            <a:r>
              <a:rPr lang="en-US" i="1" dirty="0">
                <a:solidFill>
                  <a:srgbClr val="333333"/>
                </a:solidFill>
                <a:latin typeface="arial" panose="020B0604020202020204" pitchFamily="34" charset="0"/>
              </a:rPr>
              <a:t>Business Times </a:t>
            </a:r>
            <a:r>
              <a:rPr lang="vi-VN" i="1" dirty="0">
                <a:solidFill>
                  <a:srgbClr val="333333"/>
                </a:solidFill>
                <a:latin typeface="arial" panose="020B0604020202020204" pitchFamily="34" charset="0"/>
              </a:rPr>
              <a:t>2017)</a:t>
            </a:r>
            <a:endParaRPr lang="en-US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17A7E4-4EF3-445A-956E-93927CE5A427}"/>
              </a:ext>
            </a:extLst>
          </p:cNvPr>
          <p:cNvSpPr/>
          <p:nvPr/>
        </p:nvSpPr>
        <p:spPr>
          <a:xfrm>
            <a:off x="4518618" y="5973385"/>
            <a:ext cx="431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Nghiên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cứu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hứa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hẹn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giải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quyết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tình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trạng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thiếu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nội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tạng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cấy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ghép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hiện nay. </a:t>
            </a:r>
            <a:r>
              <a:rPr lang="en-US" sz="1600" b="1" dirty="0" err="1">
                <a:solidFill>
                  <a:srgbClr val="00B050"/>
                </a:solidFill>
                <a:latin typeface="arial" panose="020B0604020202020204" pitchFamily="34" charset="0"/>
              </a:rPr>
              <a:t>Ảnh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:</a:t>
            </a:r>
            <a:r>
              <a:rPr lang="en-US" sz="1600" b="1" i="1" dirty="0">
                <a:solidFill>
                  <a:srgbClr val="00B050"/>
                </a:solidFill>
                <a:latin typeface="arial" panose="020B0604020202020204" pitchFamily="34" charset="0"/>
              </a:rPr>
              <a:t> AP.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6F680-377C-4309-9FFF-69FC4D07E565}"/>
              </a:ext>
            </a:extLst>
          </p:cNvPr>
          <p:cNvSpPr txBox="1"/>
          <p:nvPr/>
        </p:nvSpPr>
        <p:spPr>
          <a:xfrm>
            <a:off x="3574707" y="571302"/>
            <a:ext cx="5112297" cy="353943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none" rtlCol="0">
            <a:spAutoFit/>
          </a:bodyPr>
          <a:lstStyle/>
          <a:p>
            <a:r>
              <a:rPr lang="vi-VN" sz="17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 KỸ THUẬT VI THAO TÁC CHUYỂN NHÂN</a:t>
            </a:r>
            <a:endParaRPr lang="en-US" sz="17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39D960-5B67-4DA2-B21B-20CE5C419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60388" y="3774321"/>
            <a:ext cx="2761215" cy="28312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845" y="3660142"/>
            <a:ext cx="3348991" cy="22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3593" y="1757265"/>
            <a:ext cx="816584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Bốn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Canxi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Nitơ, Oxy,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Hydro, Oxy, Carbon, Nitơ.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Carbon, Hydro,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Natri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Oxy.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Hydro, Oxy, </a:t>
            </a:r>
            <a:r>
              <a:rPr lang="en-US" sz="2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Phospho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Lipid.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66725" y="2097088"/>
              <a:ext cx="3962944" cy="120032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CÁC NGUYÊN TỐ TRONG</a:t>
              </a:r>
            </a:p>
            <a:p>
              <a:pPr>
                <a:defRPr/>
              </a:pPr>
              <a:r>
                <a:rPr lang="en-US" sz="24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TỰ NHIÊN ĐÃ </a:t>
              </a:r>
            </a:p>
            <a:p>
              <a:pPr>
                <a:defRPr/>
              </a:pPr>
              <a:r>
                <a:rPr lang="en-US" sz="24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KIẾN TẠO C</a:t>
              </a:r>
              <a:r>
                <a:rPr lang="vi-VN" sz="24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Ơ</a:t>
              </a:r>
              <a:r>
                <a:rPr lang="en-US" sz="24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THỂ</a:t>
              </a:r>
            </a:p>
          </p:txBody>
        </p:sp>
        <p:pic>
          <p:nvPicPr>
            <p:cNvPr id="7" name="Picture 13" descr="nyfire1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28600"/>
              <a:ext cx="2362200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930525" y="3733800"/>
              <a:ext cx="1638300" cy="1574800"/>
              <a:chOff x="1846" y="2352"/>
              <a:chExt cx="1118" cy="992"/>
            </a:xfrm>
          </p:grpSpPr>
          <p:sp>
            <p:nvSpPr>
              <p:cNvPr id="15" name="Oval 7"/>
              <p:cNvSpPr>
                <a:spLocks noChangeArrowheads="1"/>
              </p:cNvSpPr>
              <p:nvPr/>
            </p:nvSpPr>
            <p:spPr bwMode="auto">
              <a:xfrm rot="-1855756">
                <a:off x="2106" y="2352"/>
                <a:ext cx="260" cy="672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rgbClr val="FF0066"/>
                </a:solidFill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>
                  <a:latin typeface="VNI-Avo" pitchFamily="2" charset="0"/>
                </a:endParaRPr>
              </a:p>
            </p:txBody>
          </p:sp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 rot="-3720931">
                <a:off x="1994" y="2516"/>
                <a:ext cx="432" cy="728"/>
              </a:xfrm>
              <a:prstGeom prst="moon">
                <a:avLst>
                  <a:gd name="adj" fmla="val 50000"/>
                </a:avLst>
              </a:prstGeom>
              <a:solidFill>
                <a:srgbClr val="FF0066"/>
              </a:solidFill>
              <a:ln w="9525">
                <a:solidFill>
                  <a:srgbClr val="FF0066"/>
                </a:solidFill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>
                  <a:latin typeface="VNI-Avo" pitchFamily="2" charset="0"/>
                </a:endParaRPr>
              </a:p>
            </p:txBody>
          </p:sp>
          <p:sp>
            <p:nvSpPr>
              <p:cNvPr id="17" name="AutoShape 9"/>
              <p:cNvSpPr>
                <a:spLocks noChangeArrowheads="1"/>
              </p:cNvSpPr>
              <p:nvPr/>
            </p:nvSpPr>
            <p:spPr bwMode="auto">
              <a:xfrm rot="-8674613">
                <a:off x="2626" y="2496"/>
                <a:ext cx="208" cy="720"/>
              </a:xfrm>
              <a:prstGeom prst="moon">
                <a:avLst>
                  <a:gd name="adj" fmla="val 50000"/>
                </a:avLst>
              </a:prstGeom>
              <a:solidFill>
                <a:srgbClr val="FF0066"/>
              </a:solidFill>
              <a:ln w="9525">
                <a:solidFill>
                  <a:srgbClr val="FF0066"/>
                </a:solidFill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>
                  <a:latin typeface="VNI-Avo" pitchFamily="2" charset="0"/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2401" y="3104"/>
                <a:ext cx="78" cy="240"/>
              </a:xfrm>
              <a:custGeom>
                <a:avLst/>
                <a:gdLst>
                  <a:gd name="T0" fmla="*/ 0 w 72"/>
                  <a:gd name="T1" fmla="*/ 0 h 240"/>
                  <a:gd name="T2" fmla="*/ 1117 w 72"/>
                  <a:gd name="T3" fmla="*/ 32 h 240"/>
                  <a:gd name="T4" fmla="*/ 1451 w 72"/>
                  <a:gd name="T5" fmla="*/ 80 h 240"/>
                  <a:gd name="T6" fmla="*/ 1666 w 72"/>
                  <a:gd name="T7" fmla="*/ 104 h 240"/>
                  <a:gd name="T8" fmla="*/ 1117 w 72"/>
                  <a:gd name="T9" fmla="*/ 192 h 240"/>
                  <a:gd name="T10" fmla="*/ 1666 w 72"/>
                  <a:gd name="T11" fmla="*/ 240 h 2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240">
                    <a:moveTo>
                      <a:pt x="0" y="0"/>
                    </a:moveTo>
                    <a:cubicBezTo>
                      <a:pt x="16" y="11"/>
                      <a:pt x="42" y="14"/>
                      <a:pt x="48" y="32"/>
                    </a:cubicBezTo>
                    <a:cubicBezTo>
                      <a:pt x="53" y="48"/>
                      <a:pt x="59" y="64"/>
                      <a:pt x="64" y="80"/>
                    </a:cubicBezTo>
                    <a:cubicBezTo>
                      <a:pt x="67" y="88"/>
                      <a:pt x="72" y="104"/>
                      <a:pt x="72" y="104"/>
                    </a:cubicBezTo>
                    <a:cubicBezTo>
                      <a:pt x="62" y="133"/>
                      <a:pt x="48" y="192"/>
                      <a:pt x="48" y="192"/>
                    </a:cubicBezTo>
                    <a:cubicBezTo>
                      <a:pt x="58" y="231"/>
                      <a:pt x="48" y="216"/>
                      <a:pt x="72" y="240"/>
                    </a:cubicBezTo>
                  </a:path>
                </a:pathLst>
              </a:custGeom>
              <a:solidFill>
                <a:srgbClr val="FF0066"/>
              </a:solidFill>
              <a:ln w="76200" cap="flat" cmpd="sng">
                <a:solidFill>
                  <a:srgbClr val="FF0066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9" name="Picture 11" descr="glitter"/>
              <p:cNvPicPr>
                <a:picLocks noChangeAspect="1" noChangeArrowheads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2352"/>
                <a:ext cx="852" cy="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Oval 12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144" cy="528"/>
              </a:xfrm>
              <a:prstGeom prst="ellipse">
                <a:avLst/>
              </a:prstGeom>
              <a:solidFill>
                <a:srgbClr val="FF0066"/>
              </a:solidFill>
              <a:ln w="9525" algn="ctr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>
                  <a:latin typeface="VNI-Avo" pitchFamily="2" charset="0"/>
                </a:endParaRPr>
              </a:p>
            </p:txBody>
          </p:sp>
        </p:grpSp>
        <p:pic>
          <p:nvPicPr>
            <p:cNvPr id="9" name="Picture 14" descr="nyfire2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609600"/>
              <a:ext cx="2514600" cy="601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2390775" y="6067425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>
                <a:latin typeface="VNI-Avo" pitchFamily="2" charset="0"/>
              </a:endParaRPr>
            </a:p>
          </p:txBody>
        </p:sp>
        <p:pic>
          <p:nvPicPr>
            <p:cNvPr id="11" name="Picture 16" descr="h_md_clr_blocks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685800"/>
              <a:ext cx="990600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7" descr="n_md_clr_blocks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495800"/>
              <a:ext cx="952500" cy="89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8" descr="c_md_clr_blocks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4267200"/>
              <a:ext cx="990600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9" descr="o_md_wht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762000"/>
              <a:ext cx="990600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3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919" y="1701281"/>
            <a:ext cx="86214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Nhà khoa học Nhật Bản nhận giải Nobel 2016 với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trình về tế bào gốc phôi.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Công trình biệt hóa tạo tế bào tua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hiện cơ chế tự thực của tế bào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trình tạo tế bào gốc nhân tạo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5066" y="1562725"/>
            <a:ext cx="6096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gen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a. 1,8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b. </a:t>
            </a:r>
            <a:r>
              <a:rPr lang="vi-VN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tỷ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3,2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d. 2,3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Nu.</a:t>
            </a:r>
          </a:p>
        </p:txBody>
      </p:sp>
    </p:spTree>
    <p:extLst>
      <p:ext uri="{BB962C8B-B14F-4D97-AF65-F5344CB8AC3E}">
        <p14:creationId xmlns:p14="http://schemas.microsoft.com/office/powerpoint/2010/main" val="1519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Kết quả hình ảnh cho The Nobel Prize in Physiology or Medicine 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29" y="413471"/>
            <a:ext cx="2133344" cy="20737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2602" y="376334"/>
            <a:ext cx="5114925" cy="4714875"/>
            <a:chOff x="102602" y="819689"/>
            <a:chExt cx="5114925" cy="47148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602" y="819689"/>
              <a:ext cx="5114925" cy="471487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6200000">
              <a:off x="47963" y="2106024"/>
              <a:ext cx="2808398" cy="461665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99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Yoshinori </a:t>
              </a:r>
              <a:r>
                <a:rPr lang="en-US" sz="2400" b="1" dirty="0" err="1">
                  <a:solidFill>
                    <a:srgbClr val="0099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Ohsum</a:t>
              </a:r>
              <a:r>
                <a:rPr lang="vi-VN" sz="2400" b="1" dirty="0">
                  <a:solidFill>
                    <a:srgbClr val="0099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i</a:t>
              </a:r>
              <a:endParaRPr lang="en-US" sz="2400" b="1" dirty="0">
                <a:solidFill>
                  <a:srgbClr val="009900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278694" y="2443534"/>
            <a:ext cx="18739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200" b="1" dirty="0">
                <a:solidFill>
                  <a:srgbClr val="33CC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NOBEL 2016</a:t>
            </a:r>
            <a:endParaRPr lang="en-US" sz="2200" b="1" dirty="0">
              <a:solidFill>
                <a:srgbClr val="33CC3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62821" y="3090790"/>
            <a:ext cx="2044149" cy="1408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5000"/>
              </a:lnSpc>
            </a:pPr>
            <a:r>
              <a:rPr lang="vi-VN" sz="3000" b="1" dirty="0">
                <a:solidFill>
                  <a:srgbClr val="33CC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Khám phá</a:t>
            </a:r>
          </a:p>
          <a:p>
            <a:pPr algn="r">
              <a:lnSpc>
                <a:spcPct val="95000"/>
              </a:lnSpc>
            </a:pPr>
            <a:r>
              <a:rPr lang="vi-VN" sz="3000" b="1" dirty="0">
                <a:solidFill>
                  <a:srgbClr val="33CC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tiến trình</a:t>
            </a:r>
          </a:p>
          <a:p>
            <a:pPr algn="r">
              <a:lnSpc>
                <a:spcPct val="95000"/>
              </a:lnSpc>
            </a:pPr>
            <a:r>
              <a:rPr lang="vi-VN" sz="3000" b="1" dirty="0">
                <a:solidFill>
                  <a:srgbClr val="33CC33"/>
                </a:solidFill>
                <a:latin typeface="Arial" panose="020B0604020202020204" pitchFamily="34" charset="0"/>
              </a:rPr>
              <a:t>Sinh học</a:t>
            </a:r>
            <a:endParaRPr lang="en-US" sz="3000" b="1" dirty="0">
              <a:solidFill>
                <a:srgbClr val="33CC33"/>
              </a:solidFill>
            </a:endParaRPr>
          </a:p>
        </p:txBody>
      </p:sp>
      <p:pic>
        <p:nvPicPr>
          <p:cNvPr id="30" name="Picture 8" descr="Kết quả hình ảnh cho biology pic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41" y="2722255"/>
            <a:ext cx="2429859" cy="23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2082" y="6097790"/>
            <a:ext cx="4104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(Tokyo Institute of Technology)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139576" y="5138535"/>
            <a:ext cx="6161861" cy="962025"/>
            <a:chOff x="2458233" y="5249377"/>
            <a:chExt cx="6161861" cy="96202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6669" y="5249377"/>
              <a:ext cx="733425" cy="9620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58233" y="5281271"/>
              <a:ext cx="744166" cy="8785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9712" y="5258755"/>
              <a:ext cx="684718" cy="82779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2139" y="5281271"/>
              <a:ext cx="619125" cy="838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07426" y="5262221"/>
              <a:ext cx="714375" cy="8763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47013" y="5298235"/>
              <a:ext cx="600075" cy="8953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73845" y="5273975"/>
              <a:ext cx="676275" cy="8858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2779" y="5253272"/>
              <a:ext cx="744712" cy="87917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2909" y="5271729"/>
              <a:ext cx="695325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7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ết quả hình ảnh cho NUTRITION 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9" y="468007"/>
            <a:ext cx="5532120" cy="481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Kết quả hình ảnh cho cellular bi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416">
            <a:off x="1209025" y="390086"/>
            <a:ext cx="3431459" cy="335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Kết quả hình ảnh cho eat mouth anim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02" y="2073811"/>
            <a:ext cx="1114498" cy="8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Kết quả hình ảnh cho chromosom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7048">
            <a:off x="1636471" y="2207256"/>
            <a:ext cx="1432506" cy="246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Kết quả hình ảnh cho dna and lif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62036">
            <a:off x="1379662" y="3458228"/>
            <a:ext cx="1470152" cy="14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ết quả hình ảnh cho cell eat cell anim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69" y="3742932"/>
            <a:ext cx="1407723" cy="125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ết quả hình ảnh cho cell eat cell anima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53" y="3623209"/>
            <a:ext cx="1267005" cy="94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Kết quả hình ảnh cho cell eat cell animati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3304">
            <a:off x="3387554" y="3952512"/>
            <a:ext cx="1337506" cy="4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717244">
            <a:off x="686261" y="4664140"/>
            <a:ext cx="742527" cy="1582088"/>
          </a:xfrm>
          <a:prstGeom prst="rect">
            <a:avLst/>
          </a:prstGeom>
        </p:spPr>
      </p:pic>
      <p:pic>
        <p:nvPicPr>
          <p:cNvPr id="8206" name="Picture 14" descr="Kết quả hình ảnh cho cell eat cell anim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9" y="4202701"/>
            <a:ext cx="1279290" cy="105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Kết quả hình ảnh cho eye animati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724" y="1197430"/>
            <a:ext cx="1421778" cy="84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897819" y="4924943"/>
            <a:ext cx="5452718" cy="1015157"/>
            <a:chOff x="2652084" y="5032657"/>
            <a:chExt cx="5452718" cy="1015157"/>
          </a:xfrm>
        </p:grpSpPr>
        <p:grpSp>
          <p:nvGrpSpPr>
            <p:cNvPr id="13" name="Group 12"/>
            <p:cNvGrpSpPr/>
            <p:nvPr/>
          </p:nvGrpSpPr>
          <p:grpSpPr>
            <a:xfrm>
              <a:off x="2881670" y="5150283"/>
              <a:ext cx="5042517" cy="751408"/>
              <a:chOff x="3113033" y="5035042"/>
              <a:chExt cx="6101445" cy="100012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3676" y="5071391"/>
                <a:ext cx="970802" cy="954486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3033" y="5056720"/>
                <a:ext cx="927212" cy="9525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55175" y="5035042"/>
                <a:ext cx="981075" cy="1000125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57424" y="5071392"/>
                <a:ext cx="974134" cy="94548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9458" y="5071782"/>
                <a:ext cx="927212" cy="9525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59807" y="5085146"/>
                <a:ext cx="971550" cy="942975"/>
              </a:xfrm>
              <a:prstGeom prst="rect">
                <a:avLst/>
              </a:prstGeom>
            </p:spPr>
          </p:pic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0800000">
              <a:off x="7079924" y="5134578"/>
              <a:ext cx="157785" cy="14732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0800000">
              <a:off x="4376396" y="5136666"/>
              <a:ext cx="157785" cy="14732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0800000">
              <a:off x="4039360" y="5913536"/>
              <a:ext cx="130401" cy="12175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0800000">
              <a:off x="6757502" y="5926062"/>
              <a:ext cx="130401" cy="12175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1800223">
              <a:off x="7923442" y="5032657"/>
              <a:ext cx="93475" cy="18424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1800223">
              <a:off x="8011327" y="5071150"/>
              <a:ext cx="93475" cy="18424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1800223">
              <a:off x="2652084" y="5047271"/>
              <a:ext cx="93475" cy="18424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1800223">
              <a:off x="2739969" y="5085764"/>
              <a:ext cx="93475" cy="18424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4657773" y="786269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Eating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66857" y="1531760"/>
            <a:ext cx="29530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 </a:t>
            </a:r>
            <a:r>
              <a:rPr lang="en-US" sz="2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endParaRPr lang="vi-VN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nội </a:t>
            </a:r>
            <a:r>
              <a:rPr lang="en-US" sz="2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vi-VN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vi-VN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 các tiêu thể</a:t>
            </a:r>
          </a:p>
          <a:p>
            <a:r>
              <a:rPr lang="vi-VN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(Autophagosome)</a:t>
            </a:r>
            <a:endParaRPr lang="en-US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72597" y="3135639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Christian de Duve</a:t>
            </a:r>
            <a:r>
              <a:rPr lang="vi-VN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1963)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6861" y="3993700"/>
            <a:ext cx="2728632" cy="461665"/>
          </a:xfrm>
          <a:prstGeom prst="rect">
            <a:avLst/>
          </a:prstGeom>
          <a:ln>
            <a:solidFill>
              <a:srgbClr val="FF0066"/>
            </a:solidFill>
          </a:ln>
        </p:spPr>
        <p:txBody>
          <a:bodyPr wrap="none">
            <a:spAutoFit/>
          </a:bodyPr>
          <a:lstStyle/>
          <a:p>
            <a:r>
              <a:rPr lang="vi-V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“...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 eat to live</a:t>
            </a:r>
            <a:r>
              <a:rPr lang="vi-V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14711" y="6021747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"proteasome" - thể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hóa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protein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7869" y="1757265"/>
            <a:ext cx="847219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 Khái niệm về “tính đa hình di truyền” SPN)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gen có thể di truyền qua loài khác.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Là sự biểu hiện nhiều tính trạng từ 1 gen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sự thay đổi cấu trúc của mỗi gen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 là một giả thiết, chưa được chứng minh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4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243013"/>
            <a:ext cx="344487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63650"/>
            <a:ext cx="7334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2" descr="j6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7517" flipH="1">
            <a:off x="4635500" y="2833688"/>
            <a:ext cx="10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609600" y="2133600"/>
            <a:ext cx="76962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900" b="1" dirty="0">
              <a:solidFill>
                <a:schemeClr val="accent2"/>
              </a:solidFill>
              <a:cs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800" b="1" dirty="0">
                <a:cs typeface="Arial" charset="0"/>
              </a:rPr>
              <a:t>       </a:t>
            </a:r>
            <a:r>
              <a:rPr lang="en-US" altLang="en-US" sz="2800" b="1" i="1" dirty="0">
                <a:solidFill>
                  <a:srgbClr val="663300"/>
                </a:solidFill>
                <a:cs typeface="Arial" charset="0"/>
              </a:rPr>
              <a:t>Collins: </a:t>
            </a:r>
          </a:p>
        </p:txBody>
      </p:sp>
      <p:sp>
        <p:nvSpPr>
          <p:cNvPr id="5126" name="Rectangle 4"/>
          <p:cNvSpPr>
            <a:spLocks noChangeArrowheads="1"/>
          </p:cNvSpPr>
          <p:nvPr/>
        </p:nvSpPr>
        <p:spPr bwMode="auto">
          <a:xfrm>
            <a:off x="34925" y="4800600"/>
            <a:ext cx="9083675" cy="866775"/>
          </a:xfrm>
          <a:prstGeom prst="rect">
            <a:avLst/>
          </a:prstGeom>
          <a:noFill/>
          <a:ln w="31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>
                <a:solidFill>
                  <a:srgbClr val="800080"/>
                </a:solidFill>
                <a:latin typeface="Arial" charset="0"/>
                <a:cs typeface="Arial" charset="0"/>
              </a:rPr>
              <a:t>''Vấn đề không phải là số lượng gen, mà là cách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>
                <a:solidFill>
                  <a:srgbClr val="800080"/>
                </a:solidFill>
                <a:latin typeface="Arial" charset="0"/>
                <a:cs typeface="Arial" charset="0"/>
              </a:rPr>
              <a:t>thức của tự nhiên đã sử dụng các gen như thế nào''</a:t>
            </a:r>
          </a:p>
        </p:txBody>
      </p:sp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3271838" y="3582988"/>
            <a:ext cx="56181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Eric Lander,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một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 </a:t>
            </a:r>
            <a:r>
              <a:rPr lang="vi-VN" altLang="en-US" sz="2800" b="1" dirty="0">
                <a:solidFill>
                  <a:srgbClr val="663300"/>
                </a:solidFill>
                <a:cs typeface="Arial" charset="0"/>
              </a:rPr>
              <a:t>đồ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ng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tác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giả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ng</a:t>
            </a:r>
            <a:r>
              <a:rPr lang="vi-VN" altLang="en-US" sz="2800" b="1" dirty="0">
                <a:solidFill>
                  <a:srgbClr val="663300"/>
                </a:solidFill>
                <a:cs typeface="Arial" charset="0"/>
              </a:rPr>
              <a:t>ườ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i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thắng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cuộc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phát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 </a:t>
            </a:r>
            <a:r>
              <a:rPr lang="en-US" altLang="en-US" sz="2800" b="1" dirty="0" err="1">
                <a:solidFill>
                  <a:srgbClr val="663300"/>
                </a:solidFill>
                <a:cs typeface="Arial" charset="0"/>
              </a:rPr>
              <a:t>biểu</a:t>
            </a:r>
            <a:r>
              <a:rPr lang="en-US" altLang="en-US" sz="2800" b="1" dirty="0">
                <a:solidFill>
                  <a:srgbClr val="663300"/>
                </a:solidFill>
                <a:cs typeface="Arial" charset="0"/>
              </a:rPr>
              <a:t>:</a:t>
            </a:r>
          </a:p>
        </p:txBody>
      </p:sp>
      <p:pic>
        <p:nvPicPr>
          <p:cNvPr id="5128" name="Picture 6" descr="j6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7517" flipH="1">
            <a:off x="2514600" y="2881313"/>
            <a:ext cx="777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7" descr="h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2878138"/>
            <a:ext cx="2492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8" descr="g6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2954338"/>
            <a:ext cx="269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9" descr="c6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8138"/>
            <a:ext cx="3016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a6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2970213"/>
            <a:ext cx="2619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1" descr="p6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3" y="2962275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2" descr="o6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2954338"/>
            <a:ext cx="247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3" descr="n6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2954338"/>
            <a:ext cx="24606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4" descr="m6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2978150"/>
            <a:ext cx="35718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5" descr="l6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02475" y="3241675"/>
            <a:ext cx="98425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6" descr="u6"/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2954338"/>
            <a:ext cx="24606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17" descr="n6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2954338"/>
            <a:ext cx="2460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8" descr="i6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922588"/>
            <a:ext cx="8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19" descr="c6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962275"/>
            <a:ext cx="23018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0" descr="o6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2954338"/>
            <a:ext cx="247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3" name="Picture 21" descr="n6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954338"/>
            <a:ext cx="2460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4" name="Picture 22" descr="i6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2925763"/>
            <a:ext cx="8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5" name="Picture 23" descr="h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2878138"/>
            <a:ext cx="2492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4" descr="o6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2954338"/>
            <a:ext cx="247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7" name="Picture 25" descr="c6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3" y="2962275"/>
            <a:ext cx="230187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8" name="Picture 26" descr="n6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2954338"/>
            <a:ext cx="24606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9" name="Picture 27" descr="u6"/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954338"/>
            <a:ext cx="2460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" name="Picture 28" descr="a6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2962275"/>
            <a:ext cx="2619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1" name="Picture 29" descr="h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878138"/>
            <a:ext cx="2492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2" name="Picture 30" descr="o6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2954338"/>
            <a:ext cx="247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3" name="Picture 31" descr="c6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962275"/>
            <a:ext cx="23018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4" name="Picture 32" descr="a6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2974975"/>
            <a:ext cx="2619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5" name="Picture 33" descr="i6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2930525"/>
            <a:ext cx="8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6" name="Picture 34" descr="z6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1508">
            <a:off x="6307138" y="2754313"/>
            <a:ext cx="74612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7" name="Picture 35" descr="j6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7517" flipH="1">
            <a:off x="2776538" y="2886075"/>
            <a:ext cx="77787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8" name="Picture 36" descr="o6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2954338"/>
            <a:ext cx="247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9" name="Picture 37" descr="l6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6810" flipV="1">
            <a:off x="2659857" y="2796381"/>
            <a:ext cx="746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0" name="Picture 38" descr="l6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6810" flipV="1">
            <a:off x="3452020" y="2828131"/>
            <a:ext cx="746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1" name="Picture 39" descr="l6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49875" y="3249613"/>
            <a:ext cx="98425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2" name="Picture 40" descr="j6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7517" flipH="1">
            <a:off x="6362700" y="2901950"/>
            <a:ext cx="10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3" name="Picture 41" descr="z6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1508">
            <a:off x="8070851" y="2798762"/>
            <a:ext cx="74612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4" name="Picture 42" descr="beads"/>
          <p:cNvPicPr>
            <a:picLocks noChangeAspect="1" noChangeArrowheads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643313"/>
            <a:ext cx="7969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5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244600"/>
            <a:ext cx="750887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6" name="Picture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1222375"/>
            <a:ext cx="823912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7" name="Picture 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244600"/>
            <a:ext cx="806450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250950"/>
            <a:ext cx="346075" cy="7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9" name="Picture 1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87838" flipH="1">
            <a:off x="2041525" y="879475"/>
            <a:ext cx="2333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0" name="Picture 2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1108075"/>
            <a:ext cx="3984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1" name="Picture 2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249363"/>
            <a:ext cx="7112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2" name="Picture 1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13" y="1249363"/>
            <a:ext cx="788987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1249363"/>
            <a:ext cx="7334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4" name="Picture 1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1249363"/>
            <a:ext cx="7874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1249363"/>
            <a:ext cx="7334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6" name="Picture 2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06488"/>
            <a:ext cx="4000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1941513"/>
            <a:ext cx="1619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237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1590675" y="983042"/>
            <a:ext cx="672171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Gerald Rubin, ĐH California: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       …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phải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quen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với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sự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thật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rằng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,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chúng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ta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không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nhiều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gen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hơn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chuột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…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và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cả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cs typeface="Arial" charset="0"/>
              </a:rPr>
              <a:t>giun</a:t>
            </a:r>
            <a:r>
              <a:rPr lang="en-US" altLang="en-US" sz="2400" b="1" dirty="0">
                <a:solidFill>
                  <a:schemeClr val="accent2"/>
                </a:solidFill>
                <a:cs typeface="Arial" charset="0"/>
              </a:rPr>
              <a:t> …</a:t>
            </a: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935037" y="3905250"/>
            <a:ext cx="6336991" cy="21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 i="1" dirty="0" err="1">
                <a:solidFill>
                  <a:srgbClr val="FF0000"/>
                </a:solidFill>
                <a:cs typeface="Arial" charset="0"/>
              </a:rPr>
              <a:t>Nảy</a:t>
            </a:r>
            <a:r>
              <a:rPr lang="en-US" altLang="en-US" sz="2800" b="1" i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altLang="en-US" sz="2800" b="1" i="1" dirty="0" err="1">
                <a:solidFill>
                  <a:srgbClr val="FF0000"/>
                </a:solidFill>
                <a:cs typeface="Arial" charset="0"/>
              </a:rPr>
              <a:t>sinh</a:t>
            </a:r>
            <a:endParaRPr lang="en-US" altLang="en-US" sz="2800" b="1" i="1" dirty="0">
              <a:solidFill>
                <a:srgbClr val="FF0000"/>
              </a:solidFill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 b="1" dirty="0">
              <a:solidFill>
                <a:srgbClr val="FF0000"/>
              </a:solidFill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 b="1" dirty="0">
              <a:solidFill>
                <a:srgbClr val="FF0000"/>
              </a:solidFill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 b="1" dirty="0">
              <a:solidFill>
                <a:srgbClr val="FF0000"/>
              </a:solidFill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 b="1" dirty="0">
              <a:solidFill>
                <a:srgbClr val="FF0000"/>
              </a:solidFill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cs typeface="Arial" charset="0"/>
              </a:rPr>
              <a:t>(Single Nucleotide Polymorphisms – SNP)</a:t>
            </a:r>
          </a:p>
        </p:txBody>
      </p:sp>
      <p:pic>
        <p:nvPicPr>
          <p:cNvPr id="6148" name="Picture 6" descr="pee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632075"/>
            <a:ext cx="855663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7" descr="28745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136775"/>
            <a:ext cx="1731962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5" descr="pfa-petri-di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67000"/>
            <a:ext cx="2057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Oval 16"/>
          <p:cNvSpPr>
            <a:spLocks noChangeArrowheads="1"/>
          </p:cNvSpPr>
          <p:nvPr/>
        </p:nvSpPr>
        <p:spPr bwMode="auto">
          <a:xfrm>
            <a:off x="5811838" y="2873375"/>
            <a:ext cx="1574800" cy="441325"/>
          </a:xfrm>
          <a:prstGeom prst="ellipse">
            <a:avLst/>
          </a:prstGeom>
          <a:solidFill>
            <a:srgbClr val="66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800">
              <a:solidFill>
                <a:srgbClr val="3366FF"/>
              </a:solidFill>
              <a:cs typeface="Arial" charset="0"/>
            </a:endParaRPr>
          </a:p>
        </p:txBody>
      </p:sp>
      <p:pic>
        <p:nvPicPr>
          <p:cNvPr id="6153" name="Picture 11" descr="worm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50088">
            <a:off x="5916613" y="2943225"/>
            <a:ext cx="1316037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49904" y="4432126"/>
            <a:ext cx="8492013" cy="899319"/>
            <a:chOff x="914400" y="4322762"/>
            <a:chExt cx="7720012" cy="817563"/>
          </a:xfrm>
        </p:grpSpPr>
        <p:pic>
          <p:nvPicPr>
            <p:cNvPr id="615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325" y="4514850"/>
              <a:ext cx="690562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5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4521200"/>
              <a:ext cx="534988" cy="606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6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750" y="4495800"/>
              <a:ext cx="657225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175" y="4498975"/>
              <a:ext cx="501650" cy="636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8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937" y="4491037"/>
              <a:ext cx="663575" cy="644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9" name="Picture 2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498975"/>
              <a:ext cx="495300" cy="636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0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850" y="4473575"/>
              <a:ext cx="657225" cy="644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1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912" y="4491037"/>
              <a:ext cx="50165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2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450" y="4484687"/>
              <a:ext cx="663575" cy="644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3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100" y="4495800"/>
              <a:ext cx="657225" cy="644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712" y="4491037"/>
              <a:ext cx="534988" cy="606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5" name="Picture 2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700" y="4495800"/>
              <a:ext cx="493712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6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104667">
              <a:off x="1655762" y="4340225"/>
              <a:ext cx="130175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7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15367">
              <a:off x="5698331" y="4299743"/>
              <a:ext cx="13970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8" name="Picture 11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50" y="4759325"/>
              <a:ext cx="211137" cy="90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69" name="Picture 6" descr="pee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0" y="2362200"/>
            <a:ext cx="68580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9857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7869" y="1757265"/>
            <a:ext cx="847219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Thứ tự đúng về các cấp độ của thế giới sống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thể - mô - hệ cơ quan - tế bào.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Quần xã - quần thể - sinh quyển - cơ thể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tử - mô - tế bào - quần thể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thể - quần thể - quần xã - hệ sinh thái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994" y="38729"/>
            <a:ext cx="9084615" cy="6829086"/>
            <a:chOff x="49994" y="38729"/>
            <a:chExt cx="9084615" cy="6829086"/>
          </a:xfrm>
        </p:grpSpPr>
        <p:grpSp>
          <p:nvGrpSpPr>
            <p:cNvPr id="5" name="Group 4"/>
            <p:cNvGrpSpPr/>
            <p:nvPr/>
          </p:nvGrpSpPr>
          <p:grpSpPr>
            <a:xfrm>
              <a:off x="5979411" y="3742394"/>
              <a:ext cx="2864972" cy="2645885"/>
              <a:chOff x="5979411" y="3742394"/>
              <a:chExt cx="2864972" cy="2645885"/>
            </a:xfrm>
          </p:grpSpPr>
          <p:pic>
            <p:nvPicPr>
              <p:cNvPr id="64" name="Picture 6" descr="Kết quả hình ảnh cho hand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9411" y="4734806"/>
                <a:ext cx="2864972" cy="1653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Kết quả hình ảnh cho Earth rotation animation"/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7759" y="3742394"/>
                <a:ext cx="2095500" cy="20955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15315" y="1387397"/>
              <a:ext cx="2452851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 CẤP ĐỘ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65523" y="787949"/>
              <a:ext cx="1415773" cy="5252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InflateTop">
                <a:avLst>
                  <a:gd name="adj" fmla="val 50000"/>
                </a:avLst>
              </a:prstTxWarp>
              <a:spAutoFit/>
            </a:bodyPr>
            <a:lstStyle/>
            <a:p>
              <a:pPr algn="ctr"/>
              <a:r>
                <a:rPr lang="vi-VN" sz="5400" b="1" cap="none" spc="0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BIO</a:t>
              </a:r>
              <a:endPara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994" y="5712380"/>
              <a:ext cx="3713282" cy="1155435"/>
              <a:chOff x="657012" y="5564951"/>
              <a:chExt cx="3713282" cy="1155435"/>
            </a:xfrm>
          </p:grpSpPr>
          <p:sp>
            <p:nvSpPr>
              <p:cNvPr id="60" name="Text Box 21"/>
              <p:cNvSpPr txBox="1">
                <a:spLocks noChangeArrowheads="1"/>
              </p:cNvSpPr>
              <p:nvPr/>
            </p:nvSpPr>
            <p:spPr bwMode="auto">
              <a:xfrm>
                <a:off x="2698150" y="5951026"/>
                <a:ext cx="167214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(Element)</a:t>
                </a:r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657012" y="5564951"/>
                <a:ext cx="2314110" cy="1155435"/>
                <a:chOff x="528711" y="6045765"/>
                <a:chExt cx="2314110" cy="1155435"/>
              </a:xfrm>
            </p:grpSpPr>
            <p:pic>
              <p:nvPicPr>
                <p:cNvPr id="62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531951" y="6045765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28711" y="6427113"/>
                  <a:ext cx="2057400" cy="430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Nguyên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</a:t>
                  </a: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tố</a:t>
                  </a:r>
                  <a:endParaRPr lang="en-US" altLang="en-US" sz="22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648122" y="5174155"/>
              <a:ext cx="4011715" cy="1155435"/>
              <a:chOff x="1031189" y="5053132"/>
              <a:chExt cx="4011715" cy="1155435"/>
            </a:xfrm>
          </p:grpSpPr>
          <p:sp>
            <p:nvSpPr>
              <p:cNvPr id="56" name="Text Box 22"/>
              <p:cNvSpPr txBox="1">
                <a:spLocks noChangeArrowheads="1"/>
              </p:cNvSpPr>
              <p:nvPr/>
            </p:nvSpPr>
            <p:spPr bwMode="auto">
              <a:xfrm>
                <a:off x="3080754" y="5444444"/>
                <a:ext cx="19621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(Molecules)</a:t>
                </a: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031189" y="5053132"/>
                <a:ext cx="2310870" cy="1155435"/>
                <a:chOff x="-339149" y="3656508"/>
                <a:chExt cx="2310870" cy="1155435"/>
              </a:xfrm>
            </p:grpSpPr>
            <p:pic>
              <p:nvPicPr>
                <p:cNvPr id="58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339149" y="3656508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-247650" y="4040473"/>
                  <a:ext cx="2057400" cy="430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Phân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</a:t>
                  </a: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tử</a:t>
                  </a:r>
                  <a:endParaRPr lang="en-US" altLang="en-US" sz="22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1342458" y="4647257"/>
              <a:ext cx="4043142" cy="1155435"/>
              <a:chOff x="1440035" y="4539681"/>
              <a:chExt cx="4043142" cy="1155435"/>
            </a:xfrm>
          </p:grpSpPr>
          <p:sp>
            <p:nvSpPr>
              <p:cNvPr id="52" name="Text Box 23"/>
              <p:cNvSpPr txBox="1">
                <a:spLocks noChangeArrowheads="1"/>
              </p:cNvSpPr>
              <p:nvPr/>
            </p:nvSpPr>
            <p:spPr bwMode="auto">
              <a:xfrm>
                <a:off x="3497562" y="4936297"/>
                <a:ext cx="19856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</a:t>
                </a:r>
                <a:r>
                  <a:rPr lang="en-US" altLang="en-US" sz="2400" b="1" dirty="0" err="1">
                    <a:solidFill>
                      <a:srgbClr val="00CC00"/>
                    </a:solidFill>
                    <a:cs typeface="Arial" charset="0"/>
                  </a:rPr>
                  <a:t>Organoide</a:t>
                </a: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)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440035" y="4539681"/>
                <a:ext cx="2310870" cy="1155435"/>
                <a:chOff x="-1318985" y="3466347"/>
                <a:chExt cx="2310870" cy="1155435"/>
              </a:xfrm>
            </p:grpSpPr>
            <p:pic>
              <p:nvPicPr>
                <p:cNvPr id="54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1318985" y="3466347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-1265076" y="3826357"/>
                  <a:ext cx="2057400" cy="430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Bào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</a:t>
                  </a: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quan</a:t>
                  </a:r>
                  <a:endParaRPr lang="en-US" altLang="en-US" sz="22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1973926" y="4132512"/>
              <a:ext cx="3187880" cy="1155435"/>
              <a:chOff x="1876694" y="4024936"/>
              <a:chExt cx="3187880" cy="1155435"/>
            </a:xfrm>
          </p:grpSpPr>
          <p:sp>
            <p:nvSpPr>
              <p:cNvPr id="48" name="Text Box 25"/>
              <p:cNvSpPr txBox="1">
                <a:spLocks noChangeArrowheads="1"/>
              </p:cNvSpPr>
              <p:nvPr/>
            </p:nvSpPr>
            <p:spPr bwMode="auto">
              <a:xfrm>
                <a:off x="3946974" y="4410703"/>
                <a:ext cx="1117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(Cell)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876694" y="4024936"/>
                <a:ext cx="2310870" cy="1155435"/>
                <a:chOff x="-416803" y="1520961"/>
                <a:chExt cx="2310870" cy="1155435"/>
              </a:xfrm>
            </p:grpSpPr>
            <p:pic>
              <p:nvPicPr>
                <p:cNvPr id="50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416803" y="1520961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-320473" y="1890192"/>
                  <a:ext cx="2057400" cy="430887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Tế </a:t>
                  </a: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bào</a:t>
                  </a:r>
                  <a:endParaRPr lang="en-US" altLang="en-US" sz="22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551957" y="3607922"/>
              <a:ext cx="3434335" cy="1155435"/>
              <a:chOff x="2649534" y="3500346"/>
              <a:chExt cx="3434335" cy="1155435"/>
            </a:xfrm>
          </p:grpSpPr>
          <p:sp>
            <p:nvSpPr>
              <p:cNvPr id="44" name="Text Box 26"/>
              <p:cNvSpPr txBox="1">
                <a:spLocks noChangeArrowheads="1"/>
              </p:cNvSpPr>
              <p:nvPr/>
            </p:nvSpPr>
            <p:spPr bwMode="auto">
              <a:xfrm>
                <a:off x="4685282" y="3917550"/>
                <a:ext cx="13985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(Tissue) </a:t>
                </a: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2649534" y="3500346"/>
                <a:ext cx="2310870" cy="1155435"/>
                <a:chOff x="-1626959" y="2237746"/>
                <a:chExt cx="2310870" cy="1155435"/>
              </a:xfrm>
            </p:grpSpPr>
            <p:pic>
              <p:nvPicPr>
                <p:cNvPr id="46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1626959" y="2237746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-1553682" y="2631017"/>
                  <a:ext cx="2057400" cy="45720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400" b="1" dirty="0" err="1">
                      <a:solidFill>
                        <a:schemeClr val="bg1"/>
                      </a:solidFill>
                      <a:cs typeface="Arial" charset="0"/>
                    </a:rPr>
                    <a:t>Mô</a:t>
                  </a:r>
                  <a:endParaRPr lang="en-US" altLang="en-US" sz="24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3147070" y="3090736"/>
              <a:ext cx="3476619" cy="1155435"/>
              <a:chOff x="-1169532" y="2822018"/>
              <a:chExt cx="3476619" cy="1155435"/>
            </a:xfrm>
          </p:grpSpPr>
          <p:sp>
            <p:nvSpPr>
              <p:cNvPr id="40" name="Text Box 24"/>
              <p:cNvSpPr txBox="1">
                <a:spLocks noChangeArrowheads="1"/>
              </p:cNvSpPr>
              <p:nvPr/>
            </p:nvSpPr>
            <p:spPr bwMode="auto">
              <a:xfrm>
                <a:off x="876750" y="3211252"/>
                <a:ext cx="14303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(Organ)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-1169532" y="2822018"/>
                <a:ext cx="2310870" cy="1155435"/>
                <a:chOff x="-1169532" y="2822018"/>
                <a:chExt cx="2310870" cy="1155435"/>
              </a:xfrm>
            </p:grpSpPr>
            <p:pic>
              <p:nvPicPr>
                <p:cNvPr id="42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1169532" y="2822018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-1114535" y="3214855"/>
                  <a:ext cx="2057400" cy="430887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C</a:t>
                  </a:r>
                  <a:r>
                    <a:rPr lang="vi-VN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ơ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</a:t>
                  </a: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quan</a:t>
                  </a:r>
                  <a:endParaRPr lang="en-US" altLang="en-US" sz="22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1494616" y="2583833"/>
              <a:ext cx="4681404" cy="1155435"/>
              <a:chOff x="-2222957" y="3133634"/>
              <a:chExt cx="4681404" cy="1155435"/>
            </a:xfrm>
          </p:grpSpPr>
          <p:sp>
            <p:nvSpPr>
              <p:cNvPr id="36" name="Text Box 27"/>
              <p:cNvSpPr txBox="1">
                <a:spLocks noChangeArrowheads="1"/>
              </p:cNvSpPr>
              <p:nvPr/>
            </p:nvSpPr>
            <p:spPr bwMode="auto">
              <a:xfrm>
                <a:off x="-2222957" y="3491238"/>
                <a:ext cx="32258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(Organs system)</a:t>
                </a: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147577" y="3133634"/>
                <a:ext cx="2310870" cy="1155435"/>
                <a:chOff x="-1548354" y="3173012"/>
                <a:chExt cx="2310870" cy="1155435"/>
              </a:xfrm>
            </p:grpSpPr>
            <p:pic>
              <p:nvPicPr>
                <p:cNvPr id="38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1548354" y="3173012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-1441458" y="3537943"/>
                  <a:ext cx="2057400" cy="430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Hệ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c</a:t>
                  </a:r>
                  <a:r>
                    <a:rPr lang="vi-VN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ơ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</a:t>
                  </a: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quan</a:t>
                  </a:r>
                  <a:endParaRPr lang="en-US" altLang="en-US" sz="2200" b="1" dirty="0">
                    <a:solidFill>
                      <a:schemeClr val="bg1"/>
                    </a:solidFill>
                    <a:cs typeface="Arial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611569" y="2078076"/>
              <a:ext cx="3232804" cy="1155435"/>
              <a:chOff x="-1848745" y="2509275"/>
              <a:chExt cx="3232804" cy="1155435"/>
            </a:xfrm>
          </p:grpSpPr>
          <p:sp>
            <p:nvSpPr>
              <p:cNvPr id="33" name="Text Box 28"/>
              <p:cNvSpPr txBox="1">
                <a:spLocks noChangeArrowheads="1"/>
              </p:cNvSpPr>
              <p:nvPr/>
            </p:nvSpPr>
            <p:spPr bwMode="auto">
              <a:xfrm>
                <a:off x="-1848745" y="2862263"/>
                <a:ext cx="16779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(Body)</a:t>
                </a:r>
              </a:p>
            </p:txBody>
          </p:sp>
          <p:pic>
            <p:nvPicPr>
              <p:cNvPr id="34" name="Picture 22" descr="Kết quả hình ảnh cho log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86242">
                <a:off x="-926811" y="2509275"/>
                <a:ext cx="2310870" cy="1155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 Box 16"/>
              <p:cNvSpPr txBox="1">
                <a:spLocks noChangeArrowheads="1"/>
              </p:cNvSpPr>
              <p:nvPr/>
            </p:nvSpPr>
            <p:spPr bwMode="auto">
              <a:xfrm>
                <a:off x="-879886" y="2892609"/>
                <a:ext cx="2057400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200" b="1" dirty="0">
                    <a:solidFill>
                      <a:schemeClr val="bg1"/>
                    </a:solidFill>
                    <a:cs typeface="Arial" charset="0"/>
                  </a:rPr>
                  <a:t>C</a:t>
                </a:r>
                <a:r>
                  <a:rPr lang="vi-VN" altLang="en-US" sz="2200" b="1" dirty="0">
                    <a:solidFill>
                      <a:schemeClr val="bg1"/>
                    </a:solidFill>
                    <a:cs typeface="Arial" charset="0"/>
                  </a:rPr>
                  <a:t>ơ</a:t>
                </a:r>
                <a:r>
                  <a:rPr lang="en-US" altLang="en-US" sz="2200" b="1" dirty="0">
                    <a:solidFill>
                      <a:schemeClr val="bg1"/>
                    </a:solidFill>
                    <a:cs typeface="Arial" charset="0"/>
                  </a:rPr>
                  <a:t> thể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70670" y="1562156"/>
              <a:ext cx="4046083" cy="1155435"/>
              <a:chOff x="-1961450" y="3362761"/>
              <a:chExt cx="4046083" cy="1155435"/>
            </a:xfrm>
          </p:grpSpPr>
          <p:sp>
            <p:nvSpPr>
              <p:cNvPr id="29" name="Text Box 29"/>
              <p:cNvSpPr txBox="1">
                <a:spLocks noChangeArrowheads="1"/>
              </p:cNvSpPr>
              <p:nvPr/>
            </p:nvSpPr>
            <p:spPr bwMode="auto">
              <a:xfrm>
                <a:off x="-1961450" y="3690365"/>
                <a:ext cx="22971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(Population)</a:t>
                </a: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-226237" y="3362761"/>
                <a:ext cx="2310870" cy="1155435"/>
                <a:chOff x="-1328315" y="3156464"/>
                <a:chExt cx="2310870" cy="1155435"/>
              </a:xfrm>
            </p:grpSpPr>
            <p:pic>
              <p:nvPicPr>
                <p:cNvPr id="31" name="Picture 22" descr="Kết quả hình ảnh cho log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86242">
                  <a:off x="-1328315" y="3156464"/>
                  <a:ext cx="2310870" cy="11554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-1281171" y="3530998"/>
                  <a:ext cx="2057400" cy="430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200" b="1" dirty="0" err="1">
                      <a:solidFill>
                        <a:schemeClr val="bg1"/>
                      </a:solidFill>
                      <a:cs typeface="Arial" charset="0"/>
                    </a:rPr>
                    <a:t>Quần</a:t>
                  </a:r>
                  <a:r>
                    <a:rPr lang="en-US" altLang="en-US" sz="2200" b="1" dirty="0">
                      <a:solidFill>
                        <a:schemeClr val="bg1"/>
                      </a:solidFill>
                      <a:cs typeface="Arial" charset="0"/>
                    </a:rPr>
                    <a:t> thể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3805583" y="1049748"/>
              <a:ext cx="4142325" cy="1155435"/>
              <a:chOff x="-2123556" y="2313971"/>
              <a:chExt cx="4142325" cy="1155435"/>
            </a:xfrm>
          </p:grpSpPr>
          <p:sp>
            <p:nvSpPr>
              <p:cNvPr id="26" name="Text Box 30"/>
              <p:cNvSpPr txBox="1">
                <a:spLocks noChangeArrowheads="1"/>
              </p:cNvSpPr>
              <p:nvPr/>
            </p:nvSpPr>
            <p:spPr bwMode="auto">
              <a:xfrm>
                <a:off x="-2123556" y="2638073"/>
                <a:ext cx="248602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</a:t>
                </a:r>
                <a:r>
                  <a:rPr lang="vi-VN" altLang="en-US" sz="2400" b="1" dirty="0">
                    <a:solidFill>
                      <a:srgbClr val="00CC00"/>
                    </a:solidFill>
                    <a:cs typeface="Arial" charset="0"/>
                  </a:rPr>
                  <a:t>Biocenosis</a:t>
                </a: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)</a:t>
                </a:r>
              </a:p>
            </p:txBody>
          </p:sp>
          <p:pic>
            <p:nvPicPr>
              <p:cNvPr id="27" name="Picture 22" descr="Kết quả hình ảnh cho log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86242">
                <a:off x="-292101" y="2313971"/>
                <a:ext cx="2310870" cy="1155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 Box 18"/>
              <p:cNvSpPr txBox="1">
                <a:spLocks noChangeArrowheads="1"/>
              </p:cNvSpPr>
              <p:nvPr/>
            </p:nvSpPr>
            <p:spPr bwMode="auto">
              <a:xfrm>
                <a:off x="-329650" y="2695427"/>
                <a:ext cx="2057400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200" b="1" dirty="0" err="1">
                    <a:solidFill>
                      <a:schemeClr val="bg1"/>
                    </a:solidFill>
                    <a:cs typeface="Arial" charset="0"/>
                  </a:rPr>
                  <a:t>Quần</a:t>
                </a:r>
                <a:r>
                  <a:rPr lang="en-US" altLang="en-US" sz="2200" b="1" dirty="0">
                    <a:solidFill>
                      <a:schemeClr val="bg1"/>
                    </a:solidFill>
                    <a:cs typeface="Arial" charset="0"/>
                  </a:rPr>
                  <a:t> </a:t>
                </a:r>
                <a:r>
                  <a:rPr lang="en-US" altLang="en-US" sz="2200" b="1" dirty="0" err="1">
                    <a:solidFill>
                      <a:schemeClr val="bg1"/>
                    </a:solidFill>
                    <a:cs typeface="Arial" charset="0"/>
                  </a:rPr>
                  <a:t>xã</a:t>
                </a:r>
                <a:endParaRPr lang="en-US" altLang="en-US" sz="2200" b="1" dirty="0">
                  <a:solidFill>
                    <a:schemeClr val="bg1"/>
                  </a:solidFill>
                  <a:cs typeface="Arial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165895" y="541895"/>
              <a:ext cx="4417060" cy="1155435"/>
              <a:chOff x="-2200342" y="3567493"/>
              <a:chExt cx="4417060" cy="1155435"/>
            </a:xfrm>
          </p:grpSpPr>
          <p:sp>
            <p:nvSpPr>
              <p:cNvPr id="23" name="Rectangle 32"/>
              <p:cNvSpPr>
                <a:spLocks noChangeArrowheads="1"/>
              </p:cNvSpPr>
              <p:nvPr/>
            </p:nvSpPr>
            <p:spPr bwMode="auto">
              <a:xfrm>
                <a:off x="-2200342" y="3897486"/>
                <a:ext cx="26273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(Ecosystem)</a:t>
                </a:r>
              </a:p>
            </p:txBody>
          </p:sp>
          <p:pic>
            <p:nvPicPr>
              <p:cNvPr id="24" name="Picture 22" descr="Kết quả hình ảnh cho log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86242">
                <a:off x="-94152" y="3567493"/>
                <a:ext cx="2310870" cy="1155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 Box 19"/>
              <p:cNvSpPr txBox="1">
                <a:spLocks noChangeArrowheads="1"/>
              </p:cNvSpPr>
              <p:nvPr/>
            </p:nvSpPr>
            <p:spPr bwMode="auto">
              <a:xfrm>
                <a:off x="-56362" y="3932991"/>
                <a:ext cx="2209800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200" b="1" dirty="0" err="1">
                    <a:solidFill>
                      <a:schemeClr val="bg1"/>
                    </a:solidFill>
                    <a:cs typeface="Arial" charset="0"/>
                  </a:rPr>
                  <a:t>Hệ</a:t>
                </a:r>
                <a:r>
                  <a:rPr lang="en-US" altLang="en-US" sz="2200" b="1" dirty="0">
                    <a:solidFill>
                      <a:schemeClr val="bg1"/>
                    </a:solidFill>
                    <a:cs typeface="Arial" charset="0"/>
                  </a:rPr>
                  <a:t> Sinh </a:t>
                </a:r>
                <a:r>
                  <a:rPr lang="en-US" altLang="en-US" sz="2200" b="1" dirty="0" err="1">
                    <a:solidFill>
                      <a:schemeClr val="bg1"/>
                    </a:solidFill>
                    <a:cs typeface="Arial" charset="0"/>
                  </a:rPr>
                  <a:t>thái</a:t>
                </a:r>
                <a:endParaRPr lang="en-US" altLang="en-US" sz="2200" b="1" dirty="0">
                  <a:solidFill>
                    <a:schemeClr val="bg1"/>
                  </a:solidFill>
                  <a:cs typeface="Arial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153027" y="38729"/>
              <a:ext cx="3981582" cy="1155435"/>
              <a:chOff x="-1638477" y="3409751"/>
              <a:chExt cx="3981582" cy="1155435"/>
            </a:xfrm>
          </p:grpSpPr>
          <p:sp>
            <p:nvSpPr>
              <p:cNvPr id="20" name="Text Box 31"/>
              <p:cNvSpPr txBox="1">
                <a:spLocks noChangeArrowheads="1"/>
              </p:cNvSpPr>
              <p:nvPr/>
            </p:nvSpPr>
            <p:spPr bwMode="auto">
              <a:xfrm>
                <a:off x="-1638477" y="3730407"/>
                <a:ext cx="239236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CC00"/>
                    </a:solidFill>
                    <a:cs typeface="Arial" charset="0"/>
                  </a:rPr>
                  <a:t>(Biosphere)</a:t>
                </a:r>
              </a:p>
            </p:txBody>
          </p:sp>
          <p:pic>
            <p:nvPicPr>
              <p:cNvPr id="21" name="Picture 22" descr="Kết quả hình ảnh cho log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86242">
                <a:off x="32235" y="3409751"/>
                <a:ext cx="2310870" cy="1155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68156" y="3774257"/>
                <a:ext cx="205740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200" b="1" dirty="0">
                    <a:solidFill>
                      <a:schemeClr val="bg1"/>
                    </a:solidFill>
                    <a:cs typeface="Arial" charset="0"/>
                  </a:rPr>
                  <a:t>Sinh </a:t>
                </a:r>
                <a:r>
                  <a:rPr lang="en-US" altLang="en-US" sz="2200" b="1" dirty="0" err="1">
                    <a:solidFill>
                      <a:schemeClr val="bg1"/>
                    </a:solidFill>
                    <a:cs typeface="Arial" charset="0"/>
                  </a:rPr>
                  <a:t>quyển</a:t>
                </a:r>
                <a:endParaRPr lang="en-US" altLang="en-US" sz="2200" b="1" dirty="0">
                  <a:solidFill>
                    <a:schemeClr val="bg1"/>
                  </a:solidFill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63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869" y="1757265"/>
            <a:ext cx="847219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  ECM (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ellular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atrix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là thuật ngữ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hợp chất giầu năng lượng.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Là một loại mô trong cơ thể.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một cấu trúc bên ngoài tế bào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một trạng thái của tế bào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05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880524" y="378766"/>
            <a:ext cx="3017772" cy="1983434"/>
            <a:chOff x="3957066" y="2470835"/>
            <a:chExt cx="2494026" cy="163920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392" y="2590800"/>
              <a:ext cx="1409700" cy="13716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066" y="2747962"/>
              <a:ext cx="1352550" cy="136207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5535168" y="2470835"/>
              <a:ext cx="537240" cy="224417"/>
              <a:chOff x="5486400" y="2422887"/>
              <a:chExt cx="650060" cy="27154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6400" y="2422887"/>
                <a:ext cx="650060" cy="271545"/>
              </a:xfrm>
              <a:prstGeom prst="rect">
                <a:avLst/>
              </a:prstGeom>
            </p:spPr>
          </p:pic>
          <p:cxnSp>
            <p:nvCxnSpPr>
              <p:cNvPr id="38" name="Straight Connector 37"/>
              <p:cNvCxnSpPr/>
              <p:nvPr/>
            </p:nvCxnSpPr>
            <p:spPr>
              <a:xfrm flipV="1">
                <a:off x="5605904" y="2651487"/>
                <a:ext cx="460654" cy="26707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7800" y="3048000"/>
              <a:ext cx="133350" cy="5715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5230368" y="3441192"/>
              <a:ext cx="51816" cy="3048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961253">
            <a:off x="2759477" y="2678391"/>
            <a:ext cx="1264552" cy="118071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778638" y="2589164"/>
            <a:ext cx="3450962" cy="2135236"/>
            <a:chOff x="5013098" y="2583838"/>
            <a:chExt cx="3450962" cy="213523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3098" y="2583838"/>
              <a:ext cx="3450962" cy="2135236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5337556" y="3102964"/>
              <a:ext cx="2878792" cy="1037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757780" flipH="1">
              <a:off x="6651904" y="2823756"/>
              <a:ext cx="275124" cy="12846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923133" flipH="1">
              <a:off x="6370304" y="3367640"/>
              <a:ext cx="298084" cy="106220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973721">
              <a:off x="5823619" y="3037462"/>
              <a:ext cx="208955" cy="96517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032385" flipH="1">
              <a:off x="7088687" y="3219520"/>
              <a:ext cx="187914" cy="8774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4607902">
              <a:off x="7494283" y="3370721"/>
              <a:ext cx="190051" cy="877855"/>
            </a:xfrm>
            <a:prstGeom prst="rect">
              <a:avLst/>
            </a:prstGeom>
          </p:spPr>
        </p:pic>
      </p:grpSp>
      <p:pic>
        <p:nvPicPr>
          <p:cNvPr id="12290" name="Picture 2" descr="Hình ảnh có li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6435" flipH="1">
            <a:off x="3797872" y="1892509"/>
            <a:ext cx="1873062" cy="14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ình ảnh có li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9308" flipH="1">
            <a:off x="4001920" y="3673605"/>
            <a:ext cx="1873062" cy="14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ình ảnh có li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2034" flipH="1">
            <a:off x="4127728" y="2805683"/>
            <a:ext cx="1873062" cy="14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4343083" y="4856308"/>
            <a:ext cx="4496117" cy="858692"/>
            <a:chOff x="4258309" y="5245608"/>
            <a:chExt cx="4496117" cy="8586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8309" y="5429591"/>
              <a:ext cx="571500" cy="628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0766" y="5417399"/>
              <a:ext cx="561975" cy="6381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2741" y="5245949"/>
              <a:ext cx="314325" cy="8096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92083" y="5245608"/>
              <a:ext cx="314325" cy="8096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9795" y="5464982"/>
              <a:ext cx="571500" cy="62865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2208" y="5452790"/>
              <a:ext cx="561975" cy="6381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6964" y="5587545"/>
              <a:ext cx="393595" cy="40790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40026" y="5437550"/>
              <a:ext cx="914400" cy="66675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721451" y="324039"/>
            <a:ext cx="2300045" cy="6185815"/>
            <a:chOff x="316777" y="79515"/>
            <a:chExt cx="2530051" cy="6804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321" y="2304057"/>
              <a:ext cx="2076450" cy="1971675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354091" y="4197858"/>
              <a:ext cx="2410309" cy="440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20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Cardiac muscle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4423" y="79515"/>
              <a:ext cx="2057400" cy="19621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16777" y="1942480"/>
              <a:ext cx="21771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vi-VN" sz="20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Skeletal muscle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0452" y="6443789"/>
              <a:ext cx="2496376" cy="440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20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Smooth muscle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6460" y="4597968"/>
              <a:ext cx="2124075" cy="192405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5879828">
            <a:off x="2614599" y="4691057"/>
            <a:ext cx="1503533" cy="1070578"/>
          </a:xfrm>
          <a:prstGeom prst="rect">
            <a:avLst/>
          </a:prstGeom>
        </p:spPr>
      </p:pic>
      <p:pic>
        <p:nvPicPr>
          <p:cNvPr id="7172" name="Picture 4" descr="Kết quả hình ảnh cho muscle tissu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01" y="871046"/>
            <a:ext cx="1178199" cy="96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8E003A-B80C-4CCE-A8F6-D3215EAAF4B7}"/>
              </a:ext>
            </a:extLst>
          </p:cNvPr>
          <p:cNvSpPr/>
          <p:nvPr/>
        </p:nvSpPr>
        <p:spPr>
          <a:xfrm>
            <a:off x="3733800" y="6059269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 </a:t>
            </a:r>
            <a:r>
              <a:rPr lang="en-US" altLang="en-US" sz="2400" b="1" dirty="0" err="1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altLang="en-US" sz="2400" b="1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mô, mô </a:t>
            </a:r>
            <a:r>
              <a:rPr lang="en-US" altLang="en-US" sz="2400" b="1" dirty="0" err="1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altLang="en-US" sz="2400" b="1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chiếm</a:t>
            </a:r>
            <a:r>
              <a:rPr lang="en-US" altLang="en-US" sz="2400" b="1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18-28% </a:t>
            </a:r>
          </a:p>
        </p:txBody>
      </p:sp>
    </p:spTree>
    <p:extLst>
      <p:ext uri="{BB962C8B-B14F-4D97-AF65-F5344CB8AC3E}">
        <p14:creationId xmlns:p14="http://schemas.microsoft.com/office/powerpoint/2010/main" val="18945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561486" y="3285894"/>
            <a:ext cx="1369154" cy="739220"/>
            <a:chOff x="7533555" y="3304255"/>
            <a:chExt cx="1244685" cy="672018"/>
          </a:xfrm>
        </p:grpSpPr>
        <p:pic>
          <p:nvPicPr>
            <p:cNvPr id="18" name="Picture 21" descr="http://www.tinyloader.com/animatedGIFs/alphabets/reflection/e_md_wht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555" y="3304255"/>
              <a:ext cx="4762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9" descr="http://www.tinyloader.com/animatedGIFs/alphabets/reflection/m_md_wht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990" y="3309523"/>
              <a:ext cx="4762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7" descr="http://www.tinyloader.com/animatedGIFs/alphabets/reflection/c_md_wht.gif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940" y="3309523"/>
              <a:ext cx="4762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4" descr="http://www.recoverysa.com/img/ec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7315200" cy="642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15640" y="402021"/>
            <a:ext cx="8435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7499" y="6101781"/>
            <a:ext cx="8435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91400" y="6035404"/>
            <a:ext cx="1752600" cy="517796"/>
          </a:xfrm>
          <a:prstGeom prst="rect">
            <a:avLst/>
          </a:prstGeom>
          <a:effectLst/>
        </p:spPr>
        <p:txBody>
          <a:bodyPr wrap="square">
            <a:noAutofit/>
          </a:bodyPr>
          <a:lstStyle/>
          <a:p>
            <a:pPr marL="0" marR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kern="1200" dirty="0">
                <a:solidFill>
                  <a:srgbClr val="0000CC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Plasma membrane</a:t>
            </a:r>
            <a:endParaRPr lang="en-US" sz="2200" b="1" dirty="0">
              <a:solidFill>
                <a:srgbClr val="0000CC"/>
              </a:solidFill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37120" y="426720"/>
            <a:ext cx="1752600" cy="517796"/>
          </a:xfrm>
          <a:prstGeom prst="rect">
            <a:avLst/>
          </a:prstGeom>
          <a:effectLst/>
        </p:spPr>
        <p:txBody>
          <a:bodyPr wrap="square">
            <a:noAutofit/>
          </a:bodyPr>
          <a:lstStyle/>
          <a:p>
            <a:pPr marL="0" marR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kern="1200" dirty="0">
                <a:solidFill>
                  <a:srgbClr val="0000CC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Plasma membrane</a:t>
            </a:r>
            <a:endParaRPr lang="en-US" sz="2200" b="1" dirty="0">
              <a:solidFill>
                <a:srgbClr val="0000CC"/>
              </a:solidFill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360920" y="418945"/>
            <a:ext cx="116084" cy="571655"/>
          </a:xfrm>
          <a:prstGeom prst="rightBrace">
            <a:avLst>
              <a:gd name="adj1" fmla="val 5351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7330440" y="6072985"/>
            <a:ext cx="116084" cy="571655"/>
          </a:xfrm>
          <a:prstGeom prst="rightBrace">
            <a:avLst>
              <a:gd name="adj1" fmla="val 5351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391400" y="1249680"/>
            <a:ext cx="248835" cy="4653430"/>
          </a:xfrm>
          <a:prstGeom prst="rightBrace">
            <a:avLst>
              <a:gd name="adj1" fmla="val 5351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ình ảnh có liên quan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19621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554" y="372880"/>
            <a:ext cx="8360865" cy="6134795"/>
            <a:chOff x="519554" y="372880"/>
            <a:chExt cx="8360865" cy="6134795"/>
          </a:xfrm>
        </p:grpSpPr>
        <p:pic>
          <p:nvPicPr>
            <p:cNvPr id="7174" name="Picture 6" descr="http://www.wirecase.com/pictures/9016-1241698357_0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36274" y="1453667"/>
              <a:ext cx="3344145" cy="334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554" y="1491579"/>
              <a:ext cx="2763971" cy="5016096"/>
            </a:xfrm>
            <a:prstGeom prst="rect">
              <a:avLst/>
            </a:prstGeom>
          </p:spPr>
        </p:pic>
        <p:pic>
          <p:nvPicPr>
            <p:cNvPr id="6" name="Picture 8" descr="https://deficrea.files.wordpress.com/2009/02/chromosome_logo_xtraordinaire_300dpi_gif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0000" y="1771479"/>
              <a:ext cx="1493419" cy="2747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just4cool.files.wordpress.com/2008/12/dna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76593">
              <a:off x="1832399" y="2366540"/>
              <a:ext cx="4059432" cy="286919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8" name="Picture 20" descr="http://synchronizedinvestments.com/wp-content/uploads/2012/03/arrow-shiny-09-blu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40771">
              <a:off x="5686819" y="2305688"/>
              <a:ext cx="1527149" cy="99973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 rot="1127019">
              <a:off x="2301196" y="4657468"/>
              <a:ext cx="1302052" cy="1499549"/>
              <a:chOff x="5285893" y="4410978"/>
              <a:chExt cx="1302052" cy="149954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893" y="4481651"/>
                <a:ext cx="1302052" cy="142887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6054426" y="4224012"/>
                <a:ext cx="105467" cy="479399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4128907" y="4754940"/>
              <a:ext cx="432929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vi-VN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Khoảng</a:t>
              </a:r>
              <a:r>
                <a:rPr lang="en-US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</a:t>
              </a:r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4,5 × 10</a:t>
              </a:r>
              <a:r>
                <a:rPr lang="fr-FR" sz="2400" b="1" baseline="300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r>
                <a:rPr lang="en-US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tb</a:t>
              </a:r>
              <a:endParaRPr lang="fr-FR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(</a:t>
              </a:r>
              <a:r>
                <a:rPr lang="vi-VN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hơn</a:t>
              </a:r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200 </a:t>
              </a:r>
              <a:r>
                <a:rPr lang="fr-FR" sz="2400" b="1" dirty="0" err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loại</a:t>
              </a:r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- 3,2 </a:t>
              </a:r>
              <a:r>
                <a:rPr lang="fr-FR" sz="2400" b="1" dirty="0" err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tỷ</a:t>
              </a:r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400" b="1" dirty="0" err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cặp</a:t>
              </a:r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fr-FR" sz="2400" b="1" dirty="0" err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ucleotid</a:t>
              </a:r>
              <a:endParaRPr lang="fr-FR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vi-VN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Hơn </a:t>
              </a:r>
              <a:r>
                <a:rPr lang="fr-FR" sz="24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20.000 </a:t>
              </a:r>
              <a:r>
                <a:rPr lang="fr-FR" sz="2400" b="1" dirty="0" err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</a:t>
              </a:r>
              <a:endPara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600200" y="372880"/>
              <a:ext cx="5638800" cy="922520"/>
              <a:chOff x="2760340" y="316675"/>
              <a:chExt cx="5345482" cy="92252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8075" y="515035"/>
                <a:ext cx="533400" cy="6667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0784" y="503097"/>
                <a:ext cx="504825" cy="71437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19600" y="541197"/>
                <a:ext cx="498060" cy="65128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0340" y="503160"/>
                <a:ext cx="457200" cy="70485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25575" y="541519"/>
                <a:ext cx="476250" cy="6858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1843" y="529322"/>
                <a:ext cx="599678" cy="67236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98762" y="559941"/>
                <a:ext cx="307060" cy="67925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2162" y="512383"/>
                <a:ext cx="571500" cy="6858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7540" y="529322"/>
                <a:ext cx="504825" cy="67627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90848" y="539930"/>
                <a:ext cx="504825" cy="676275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4372" y="528918"/>
                <a:ext cx="112371" cy="147857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5244" y="506801"/>
                <a:ext cx="112371" cy="147857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95036" y="505168"/>
                <a:ext cx="112371" cy="14785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74625" y="316675"/>
                <a:ext cx="170260" cy="180277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7381801">
                <a:off x="7423208" y="344030"/>
                <a:ext cx="97216" cy="19874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flipH="1" flipV="1">
                <a:off x="5023304" y="401236"/>
                <a:ext cx="258086" cy="1258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34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1722" y="1701281"/>
            <a:ext cx="696063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 Trong dịch dạ dày người có axit, đó là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Axit </a:t>
            </a:r>
            <a:r>
              <a:rPr lang="vi-VN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hyaluronic.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xit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u="sng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clohydric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vi-VN" sz="2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Axit uric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dữ kiện a,b,c đều sai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0" y="1266825"/>
            <a:ext cx="7010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/>
            </a:r>
            <a:br>
              <a:rPr lang="en-US" altLang="en-US" sz="2400" b="1" dirty="0">
                <a:solidFill>
                  <a:srgbClr val="7030A0"/>
                </a:solidFill>
                <a:cs typeface="Arial" charset="0"/>
              </a:rPr>
            </a:br>
            <a:r>
              <a:rPr lang="en-US" altLang="en-US" sz="2400" b="1" dirty="0">
                <a:solidFill>
                  <a:srgbClr val="FF0000"/>
                </a:solidFill>
                <a:cs typeface="Arial" charset="0"/>
              </a:rPr>
              <a:t>(Cl)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/>
            </a:r>
            <a:br>
              <a:rPr lang="en-US" altLang="en-US" sz="2400" b="1" dirty="0">
                <a:solidFill>
                  <a:srgbClr val="7030A0"/>
                </a:solidFill>
                <a:cs typeface="Arial" charset="0"/>
              </a:rPr>
            </a:b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/>
            </a:r>
            <a:br>
              <a:rPr lang="en-US" altLang="en-US" sz="2400" b="1" dirty="0">
                <a:solidFill>
                  <a:srgbClr val="7030A0"/>
                </a:solidFill>
                <a:cs typeface="Arial" charset="0"/>
              </a:rPr>
            </a:b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Chủ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yếu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dạng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muối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NaCl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,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một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phần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cs typeface="Arial" charset="0"/>
              </a:rPr>
              <a:t>KCl</a:t>
            </a:r>
            <a:r>
              <a:rPr lang="en-US" altLang="en-US" sz="2400" b="1" dirty="0">
                <a:solidFill>
                  <a:srgbClr val="7030A0"/>
                </a:solidFill>
                <a:cs typeface="Arial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rgbClr val="7030A0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Cl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còn</a:t>
            </a: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có</a:t>
            </a: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trong</a:t>
            </a: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dịch</a:t>
            </a: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vị</a:t>
            </a: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 ở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dạng</a:t>
            </a:r>
            <a:r>
              <a:rPr lang="en-US" altLang="en-US" sz="2400" b="1" dirty="0">
                <a:solidFill>
                  <a:srgbClr val="006600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6600"/>
                </a:solidFill>
                <a:cs typeface="Arial" charset="0"/>
              </a:rPr>
              <a:t>HCl</a:t>
            </a:r>
            <a:endParaRPr lang="en-US" altLang="en-US" sz="2400" b="1" dirty="0">
              <a:solidFill>
                <a:srgbClr val="006600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 dirty="0">
              <a:solidFill>
                <a:srgbClr val="7030A0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Khi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thừa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, Cl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sẽ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được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dự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trữ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dưới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da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rgbClr val="7030A0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Tham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gia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cân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bằng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ion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nội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và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ngoại</a:t>
            </a:r>
            <a:r>
              <a:rPr lang="en-US" altLang="en-US" sz="24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FF0066"/>
                </a:solidFill>
                <a:cs typeface="Arial" charset="0"/>
              </a:rPr>
              <a:t>bào</a:t>
            </a:r>
            <a:endParaRPr lang="en-US" altLang="en-US" sz="2400" b="1" dirty="0">
              <a:solidFill>
                <a:srgbClr val="FF0066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 dirty="0">
              <a:solidFill>
                <a:srgbClr val="7030A0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Thiếu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Cl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sẽ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kém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ăn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,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thừa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có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thể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gây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độc</a:t>
            </a: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rgbClr val="000099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  <a:cs typeface="Arial" charset="0"/>
              </a:rPr>
              <a:t>10–12,5 g/</a:t>
            </a:r>
            <a:r>
              <a:rPr lang="en-US" altLang="en-US" sz="2400" b="1" dirty="0" err="1">
                <a:solidFill>
                  <a:srgbClr val="000099"/>
                </a:solidFill>
                <a:cs typeface="Arial" charset="0"/>
              </a:rPr>
              <a:t>ngày</a:t>
            </a:r>
            <a:endParaRPr lang="en-US" altLang="en-US" sz="2400" b="1" dirty="0">
              <a:solidFill>
                <a:srgbClr val="000099"/>
              </a:solidFill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83071" y="890588"/>
            <a:ext cx="2696541" cy="1141968"/>
            <a:chOff x="3983071" y="890588"/>
            <a:chExt cx="2696541" cy="114196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3071" y="902733"/>
              <a:ext cx="956945" cy="112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0" y="890588"/>
              <a:ext cx="1014572" cy="111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956016" y="901700"/>
              <a:ext cx="771843" cy="1119604"/>
              <a:chOff x="4956016" y="901700"/>
              <a:chExt cx="771843" cy="1119604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956016" y="901700"/>
                <a:ext cx="771843" cy="1119604"/>
                <a:chOff x="4956016" y="901700"/>
                <a:chExt cx="771843" cy="1119604"/>
              </a:xfrm>
            </p:grpSpPr>
            <p:pic>
              <p:nvPicPr>
                <p:cNvPr id="7" name="Picture 1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6016" y="901700"/>
                  <a:ext cx="771843" cy="1117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79143" y="1640304"/>
                  <a:ext cx="123825" cy="38100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6768" y="1688432"/>
                <a:ext cx="85725" cy="276225"/>
              </a:xfrm>
              <a:prstGeom prst="rect">
                <a:avLst/>
              </a:prstGeom>
            </p:spPr>
          </p:pic>
        </p:grpSp>
      </p:grpSp>
      <p:pic>
        <p:nvPicPr>
          <p:cNvPr id="10244" name="Picture 4" descr="Hình ảnh có liên quan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9755">
            <a:off x="5650322" y="1205494"/>
            <a:ext cx="1589972" cy="15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3061" y="1701281"/>
            <a:ext cx="727787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23. Nhóm vitamin nhiều nhất trong cơ thể là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các vitamin B.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Nhóm các vitamin 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     </a:t>
            </a:r>
            <a:endParaRPr lang="vi-VN" sz="2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các vitamin D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dữ kiện a,b,c đều đúng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ết quả hình ảnh cho vitamin">
            <a:extLst>
              <a:ext uri="{FF2B5EF4-FFF2-40B4-BE49-F238E27FC236}">
                <a16:creationId xmlns:a16="http://schemas.microsoft.com/office/drawing/2014/main" id="{B14D746A-8AFE-4762-A5D8-DF04DAA3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387"/>
            <a:ext cx="9144000" cy="23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ni3_03">
            <a:extLst>
              <a:ext uri="{FF2B5EF4-FFF2-40B4-BE49-F238E27FC236}">
                <a16:creationId xmlns:a16="http://schemas.microsoft.com/office/drawing/2014/main" id="{29070202-874A-43EB-A773-05C50A63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10200" y="6858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9A5284-59F2-472D-945A-F029A003382D}"/>
              </a:ext>
            </a:extLst>
          </p:cNvPr>
          <p:cNvSpPr/>
          <p:nvPr/>
        </p:nvSpPr>
        <p:spPr>
          <a:xfrm>
            <a:off x="1600200" y="4418013"/>
            <a:ext cx="6477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sinh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 A, C, D, E, K và 8 sinh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nhóm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 - B1 (thiamin), B2 (riboflavin), </a:t>
            </a:r>
          </a:p>
          <a:p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B3 (niacin), B5 (pantothenic acid), B6 (pyridoxine), </a:t>
            </a:r>
          </a:p>
          <a:p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B12 (cobalamin), folacin (acid </a:t>
            </a:r>
            <a:r>
              <a:rPr lang="en-US" sz="2000" b="1" dirty="0" err="1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foli</a:t>
            </a:r>
            <a:r>
              <a:rPr lang="en-US" sz="2000" b="1" dirty="0">
                <a:solidFill>
                  <a:srgbClr val="0099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và biotin.</a:t>
            </a:r>
            <a:endParaRPr lang="en-US" sz="2000" b="1" dirty="0">
              <a:solidFill>
                <a:srgbClr val="0099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C714EF-3A0A-4FEF-A19B-11A856115FBE}"/>
              </a:ext>
            </a:extLst>
          </p:cNvPr>
          <p:cNvSpPr/>
          <p:nvPr/>
        </p:nvSpPr>
        <p:spPr>
          <a:xfrm>
            <a:off x="819954" y="829410"/>
            <a:ext cx="5047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Nhóm các chất </a:t>
            </a:r>
            <a:r>
              <a:rPr lang="en-US" sz="2400" b="1" dirty="0" err="1">
                <a:solidFill>
                  <a:srgbClr val="FF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hữu</a:t>
            </a:r>
            <a:r>
              <a:rPr 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cơ </a:t>
            </a:r>
            <a:r>
              <a:rPr lang="en-US" sz="2400" b="1" dirty="0" err="1">
                <a:solidFill>
                  <a:srgbClr val="FF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endParaRPr lang="en-US" sz="24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3061" y="1701281"/>
            <a:ext cx="727787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 Phân tử collagen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sự bền chắc cho mô.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Được tế bào sợi sản xuất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     </a:t>
            </a:r>
            <a:endParaRPr lang="vi-VN" sz="2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nhiều ở biểu bì da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dữ kiện a,b,c đều đúng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10" y="757636"/>
            <a:ext cx="6038327" cy="535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42609" y="4442318"/>
            <a:ext cx="2895600" cy="517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marL="0" marR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solidFill>
                  <a:srgbClr val="0000CC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Cell membrane</a:t>
            </a:r>
            <a:endParaRPr lang="en-US" sz="2800" b="1" dirty="0">
              <a:solidFill>
                <a:srgbClr val="0000CC"/>
              </a:solidFill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66409" y="5615099"/>
            <a:ext cx="3557016" cy="480901"/>
            <a:chOff x="2706624" y="6248400"/>
            <a:chExt cx="3557016" cy="480901"/>
          </a:xfrm>
        </p:grpSpPr>
        <p:sp>
          <p:nvSpPr>
            <p:cNvPr id="6" name="Rectangle 5"/>
            <p:cNvSpPr/>
            <p:nvPr/>
          </p:nvSpPr>
          <p:spPr>
            <a:xfrm>
              <a:off x="3429000" y="6248400"/>
              <a:ext cx="2218877" cy="4809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kern="12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Actin filament</a:t>
              </a:r>
              <a:endPara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2706624" y="6488850"/>
              <a:ext cx="7376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5593080" y="6492240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-30480" y="2164080"/>
            <a:ext cx="697627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ECM</a:t>
            </a:r>
            <a:endParaRPr lang="en-US" b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88" y="5657400"/>
            <a:ext cx="1495921" cy="362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Cytoplasm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 flipH="1">
            <a:off x="548640" y="807720"/>
            <a:ext cx="217569" cy="2866208"/>
          </a:xfrm>
          <a:prstGeom prst="rightBrace">
            <a:avLst>
              <a:gd name="adj1" fmla="val 46036"/>
              <a:gd name="adj2" fmla="val 51786"/>
            </a:avLst>
          </a:prstGeom>
          <a:noFill/>
          <a:ln w="31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>
                <a:effectLst/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 </a:t>
            </a:r>
            <a:endParaRPr lang="en-US" sz="2000" b="1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06509" y="472440"/>
            <a:ext cx="2332691" cy="362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Extracellular fluid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52383" y="747832"/>
            <a:ext cx="2186817" cy="362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(Interstitial fluid)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096000" y="884148"/>
            <a:ext cx="609600" cy="35774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/>
          </a:ln>
          <a:effectLst/>
        </p:spPr>
      </p:cxnSp>
      <p:sp>
        <p:nvSpPr>
          <p:cNvPr id="19" name="Oval 18"/>
          <p:cNvSpPr/>
          <p:nvPr/>
        </p:nvSpPr>
        <p:spPr>
          <a:xfrm>
            <a:off x="2381407" y="723736"/>
            <a:ext cx="254627" cy="2620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ysDot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 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2200" y="672399"/>
            <a:ext cx="360067" cy="440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3798727" y="660937"/>
            <a:ext cx="254627" cy="2620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ysDot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 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79520" y="60960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6160927" y="1358107"/>
            <a:ext cx="254627" cy="2620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ysDot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 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1720" y="130677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2650389" y="3482176"/>
            <a:ext cx="254627" cy="2620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ysDot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 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31182" y="343083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4662069" y="3404137"/>
            <a:ext cx="254627" cy="2620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ysDot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 </a:t>
            </a:r>
            <a:endParaRPr lang="en-US" sz="20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42862" y="335280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8817" y="3992880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3.COLLAGEN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43577" y="358140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2.ELASTIN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58817" y="4430468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4.FIBRONECTIN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6705600" y="3149731"/>
            <a:ext cx="2543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1.PROTEOGLYCAN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6774057" y="4812268"/>
            <a:ext cx="18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5.INTERGRIN</a:t>
            </a:r>
          </a:p>
        </p:txBody>
      </p:sp>
    </p:spTree>
    <p:extLst>
      <p:ext uri="{BB962C8B-B14F-4D97-AF65-F5344CB8AC3E}">
        <p14:creationId xmlns:p14="http://schemas.microsoft.com/office/powerpoint/2010/main" val="26572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0746">
            <a:off x="7096828" y="2507129"/>
            <a:ext cx="1489168" cy="223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38689" y="1381540"/>
            <a:ext cx="483818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COLLAGEN</a:t>
            </a:r>
          </a:p>
          <a:p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sp>
        <p:nvSpPr>
          <p:cNvPr id="5" name="Rectangle 4"/>
          <p:cNvSpPr/>
          <p:nvPr/>
        </p:nvSpPr>
        <p:spPr>
          <a:xfrm>
            <a:off x="3176952" y="3375992"/>
            <a:ext cx="352051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PROTEOGLYCAN</a:t>
            </a:r>
          </a:p>
          <a:p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gel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ECM…)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712" y="4375188"/>
            <a:ext cx="443539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FIBRONECTIN/ LAMININ</a:t>
            </a:r>
          </a:p>
          <a:p>
            <a:pPr lvl="0"/>
            <a:r>
              <a:rPr lang="en-US" sz="2600" b="1" dirty="0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600" b="1" dirty="0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600" b="1" dirty="0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gắn</a:t>
            </a:r>
            <a:r>
              <a:rPr lang="en-US" sz="2600" b="1" dirty="0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bám</a:t>
            </a:r>
            <a:r>
              <a:rPr lang="en-US" sz="2600" b="1" dirty="0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dính</a:t>
            </a:r>
            <a:r>
              <a:rPr lang="en-US" sz="2600" b="1" dirty="0"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454" y="5320068"/>
            <a:ext cx="492474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INTERGRIN</a:t>
            </a:r>
          </a:p>
          <a:p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gắn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TB…)</a:t>
            </a:r>
          </a:p>
        </p:txBody>
      </p:sp>
      <p:sp>
        <p:nvSpPr>
          <p:cNvPr id="8" name="Rectangle 7"/>
          <p:cNvSpPr/>
          <p:nvPr/>
        </p:nvSpPr>
        <p:spPr>
          <a:xfrm>
            <a:off x="3152454" y="2372140"/>
            <a:ext cx="313258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ELASTIN</a:t>
            </a:r>
          </a:p>
          <a:p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  <a:endParaRPr lang="en-US" sz="2600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8400" y="695740"/>
            <a:ext cx="59363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PHẦN CHÍNH CỦA ECM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602146" y="3645568"/>
            <a:ext cx="4359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&amp; GLYCOPROTEI</a:t>
            </a: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-1349913" y="3084130"/>
            <a:ext cx="4981323" cy="1062296"/>
            <a:chOff x="514075" y="1350164"/>
            <a:chExt cx="4981322" cy="1413917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890" y="1398207"/>
              <a:ext cx="505507" cy="1251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868" y="1931869"/>
              <a:ext cx="561974" cy="745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307" y="1357857"/>
              <a:ext cx="571500" cy="1294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75" y="1497256"/>
              <a:ext cx="542925" cy="1266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559" y="1487731"/>
              <a:ext cx="266700" cy="116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8799" y="1383692"/>
              <a:ext cx="284987" cy="1272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955" y="1954881"/>
              <a:ext cx="649432" cy="675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144" y="1938322"/>
              <a:ext cx="4572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995" y="1957729"/>
              <a:ext cx="620871" cy="698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227" y="1350164"/>
              <a:ext cx="593880" cy="1306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Arrow: Right 1"/>
          <p:cNvSpPr/>
          <p:nvPr/>
        </p:nvSpPr>
        <p:spPr>
          <a:xfrm>
            <a:off x="1838740" y="3077206"/>
            <a:ext cx="502078" cy="9249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3771" y="1607975"/>
            <a:ext cx="7837715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25. Một câu nói sai về mô máu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Huyết thanh và huyết tương giống nhau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vi-VN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Huyết thanh không có hồng cầu.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vi-VN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huyết tương có chất đông máu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     </a:t>
            </a:r>
            <a:endParaRPr lang="vi-VN" sz="2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vi-VN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máu luôn có chất kháng thể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17835" y="1949590"/>
            <a:ext cx="762000" cy="21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3664559" y="2811839"/>
            <a:ext cx="1372492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Platelet</a:t>
            </a:r>
          </a:p>
        </p:txBody>
      </p:sp>
      <p:pic>
        <p:nvPicPr>
          <p:cNvPr id="8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48040" y="2486025"/>
            <a:ext cx="7620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2623430" y="3462852"/>
            <a:ext cx="2039341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Erythrocyte</a:t>
            </a:r>
          </a:p>
        </p:txBody>
      </p:sp>
      <p:pic>
        <p:nvPicPr>
          <p:cNvPr id="56" name="Picture 6" descr="curved arrow by f_featherbrain - A red curved arrow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35004" y="1473516"/>
            <a:ext cx="1127686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0882" y="3212631"/>
            <a:ext cx="762000" cy="23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1349899" y="4148136"/>
            <a:ext cx="1835759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Leucocyte</a:t>
            </a:r>
          </a:p>
        </p:txBody>
      </p:sp>
      <p:pic>
        <p:nvPicPr>
          <p:cNvPr id="55" name="Picture 6" descr="curved arrow by f_featherbrain - A red curved arrow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15610" flipH="1">
            <a:off x="1530069" y="1575757"/>
            <a:ext cx="1220436" cy="21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curved arrow by f_featherbrain - A red curved arrow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49376" flipH="1">
            <a:off x="1405326" y="1844720"/>
            <a:ext cx="964001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88607" y="869461"/>
            <a:ext cx="586920" cy="15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6913335" y="1441133"/>
            <a:ext cx="1111202" cy="4924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Fibrin</a:t>
            </a:r>
          </a:p>
        </p:txBody>
      </p:sp>
      <p:pic>
        <p:nvPicPr>
          <p:cNvPr id="85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82674" y="2104062"/>
            <a:ext cx="652462" cy="15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4"/>
          <p:cNvSpPr txBox="1">
            <a:spLocks noChangeArrowheads="1"/>
          </p:cNvSpPr>
          <p:nvPr/>
        </p:nvSpPr>
        <p:spPr bwMode="auto">
          <a:xfrm>
            <a:off x="6911598" y="2679929"/>
            <a:ext cx="1223412" cy="4924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Serum</a:t>
            </a:r>
          </a:p>
        </p:txBody>
      </p:sp>
      <p:pic>
        <p:nvPicPr>
          <p:cNvPr id="47" name="Picture 8" descr="Pink Curved Arrow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705" flipV="1">
            <a:off x="6981824" y="2250267"/>
            <a:ext cx="555435" cy="4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Pink Curved Arrow">
            <a:hlinkClick r:id="rId7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5930">
            <a:off x="6997549" y="1963712"/>
            <a:ext cx="555435" cy="3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95070" y="4866156"/>
            <a:ext cx="598265" cy="21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22479" y="4970406"/>
            <a:ext cx="598265" cy="203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97865" y="4874410"/>
            <a:ext cx="598265" cy="21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6" name="Picture 3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73005" y="3229919"/>
            <a:ext cx="489199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5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83525" y="2842008"/>
            <a:ext cx="438150" cy="22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84775" y="3952074"/>
            <a:ext cx="438150" cy="22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524000" y="2009777"/>
            <a:ext cx="5638799" cy="571498"/>
            <a:chOff x="1524000" y="2009777"/>
            <a:chExt cx="5638799" cy="571498"/>
          </a:xfrm>
        </p:grpSpPr>
        <p:pic>
          <p:nvPicPr>
            <p:cNvPr id="8213" name="Picture 2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52349" y="1205236"/>
              <a:ext cx="552450" cy="2199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2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824537" y="1223964"/>
              <a:ext cx="552450" cy="212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5334000" y="2057400"/>
              <a:ext cx="135485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1pPr>
              <a:lvl2pPr marL="742950" indent="-28575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2pPr>
              <a:lvl3pPr marL="11430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3pPr>
              <a:lvl4pPr marL="16002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4pPr>
              <a:lvl5pPr marL="20574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9pPr>
            </a:lstStyle>
            <a:p>
              <a:r>
                <a:rPr lang="en-US" sz="2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Plasma</a:t>
              </a:r>
            </a:p>
          </p:txBody>
        </p:sp>
        <p:sp>
          <p:nvSpPr>
            <p:cNvPr id="43" name="Text Box 4"/>
            <p:cNvSpPr txBox="1">
              <a:spLocks noChangeArrowheads="1"/>
            </p:cNvSpPr>
            <p:nvPr/>
          </p:nvSpPr>
          <p:spPr bwMode="auto">
            <a:xfrm>
              <a:off x="1524000" y="2081511"/>
              <a:ext cx="1965603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1pPr>
              <a:lvl2pPr marL="742950" indent="-28575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2pPr>
              <a:lvl3pPr marL="11430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3pPr>
              <a:lvl4pPr marL="16002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4pPr>
              <a:lvl5pPr marL="20574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9pPr>
            </a:lstStyle>
            <a:p>
              <a:r>
                <a:rPr lang="en-US" sz="2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Blood cells</a:t>
              </a:r>
            </a:p>
          </p:txBody>
        </p:sp>
      </p:grp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6355783" y="3714951"/>
            <a:ext cx="1741182" cy="4924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Monocyte</a:t>
            </a: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6172200" y="4814888"/>
            <a:ext cx="2184874" cy="5078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Lymphocyte</a:t>
            </a:r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4057775" y="4259193"/>
            <a:ext cx="2316660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 err="1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Agranulocyte</a:t>
            </a:r>
            <a:endParaRPr lang="en-US" sz="26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774595" y="5743560"/>
            <a:ext cx="1851789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Neutrophil</a:t>
            </a:r>
          </a:p>
        </p:txBody>
      </p: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3005136" y="5726791"/>
            <a:ext cx="1890261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Eosinophil</a:t>
            </a: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5242810" y="5756614"/>
            <a:ext cx="1593706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Basophil</a:t>
            </a:r>
          </a:p>
        </p:txBody>
      </p:sp>
      <p:pic>
        <p:nvPicPr>
          <p:cNvPr id="48" name="Picture 47" descr="Marooncurvedarrow Clip Art">
            <a:hlinkClick r:id="rId14"/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28" y="4497853"/>
            <a:ext cx="258247" cy="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 descr="Marooncurvedarrow Clip Art">
            <a:hlinkClick r:id="rId14"/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23630" y="4187337"/>
            <a:ext cx="262524" cy="33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Picture 3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56616" y="3885035"/>
            <a:ext cx="489199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2882888" y="4908030"/>
            <a:ext cx="2132315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VNI-Vari" pitchFamily="2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VNI-Vari" pitchFamily="2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VNI-Vari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VNI-Vari" pitchFamily="2" charset="0"/>
              </a:defRPr>
            </a:lvl9pPr>
          </a:lstStyle>
          <a:p>
            <a:r>
              <a:rPr lang="en-US" sz="26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Granulocyte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34912" y="4468168"/>
            <a:ext cx="459766" cy="1109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538536" y="4468334"/>
            <a:ext cx="229883" cy="411120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Orange Curved Arrow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5429" y="1716454"/>
            <a:ext cx="706643" cy="7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Orange Curved Arrow">
            <a:hlinkClick r:id="rId17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738736" y="1742906"/>
            <a:ext cx="709977" cy="6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592341" y="893762"/>
            <a:ext cx="1665459" cy="1234972"/>
            <a:chOff x="3592341" y="893762"/>
            <a:chExt cx="1665459" cy="1234972"/>
          </a:xfrm>
        </p:grpSpPr>
        <p:pic>
          <p:nvPicPr>
            <p:cNvPr id="8217" name="Picture 25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341" y="893762"/>
              <a:ext cx="1665459" cy="1171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 rot="19613821">
              <a:off x="3597452" y="1313804"/>
              <a:ext cx="1447230" cy="49244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1pPr>
              <a:lvl2pPr marL="742950" indent="-28575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2pPr>
              <a:lvl3pPr marL="11430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3pPr>
              <a:lvl4pPr marL="16002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4pPr>
              <a:lvl5pPr marL="2057400" indent="-228600"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VNI-Vari" pitchFamily="2" charset="0"/>
                </a:defRPr>
              </a:lvl9pPr>
            </a:lstStyle>
            <a:p>
              <a:r>
                <a:rPr lang="en-US" sz="2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BLOOD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17793" y="1840329"/>
              <a:ext cx="135098" cy="288405"/>
            </a:xfrm>
            <a:prstGeom prst="rect">
              <a:avLst/>
            </a:prstGeom>
            <a:solidFill>
              <a:srgbClr val="F68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4005264" y="5455531"/>
            <a:ext cx="1" cy="27058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667000" y="5410200"/>
            <a:ext cx="929144" cy="36508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424362" y="5410200"/>
            <a:ext cx="847726" cy="3333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20886" y="6096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MÔ MÁU</a:t>
            </a:r>
          </a:p>
        </p:txBody>
      </p:sp>
    </p:spTree>
    <p:extLst>
      <p:ext uri="{BB962C8B-B14F-4D97-AF65-F5344CB8AC3E}">
        <p14:creationId xmlns:p14="http://schemas.microsoft.com/office/powerpoint/2010/main" val="139710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8" grpId="0"/>
      <p:bldP spid="46" grpId="0"/>
      <p:bldP spid="79" grpId="0"/>
      <p:bldP spid="51" grpId="0"/>
      <p:bldP spid="54" grpId="0"/>
      <p:bldP spid="57" grpId="0"/>
      <p:bldP spid="71" grpId="0"/>
      <p:bldP spid="74" grpId="0"/>
      <p:bldP spid="77" grpId="0"/>
      <p:bldP spid="6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228" y="1575141"/>
            <a:ext cx="8203645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26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Câu nói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đúng về tế bào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 bào có 3 hình thức chết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 bào có 4 dạng tổn thương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 bào người luôn có 2 hệ DNA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Tất cả các tế bào chỉ có 1 nhân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8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9710" y="1690254"/>
            <a:ext cx="7772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a. Gastrula - Zygote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Morura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Fetus.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Zygote - Embryo - </a:t>
            </a:r>
            <a:r>
              <a:rPr lang="en-US" sz="2600" b="1" u="sng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Morula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Blastocyst.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c. Gamete - Blastocyst - </a:t>
            </a:r>
            <a:r>
              <a:rPr lang="en-US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Morula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Gastrula.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d. Blastocyst - Gastrula - Zygote - Body.</a:t>
            </a:r>
          </a:p>
        </p:txBody>
      </p:sp>
    </p:spTree>
    <p:extLst>
      <p:ext uri="{BB962C8B-B14F-4D97-AF65-F5344CB8AC3E}">
        <p14:creationId xmlns:p14="http://schemas.microsoft.com/office/powerpoint/2010/main" val="360467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369923" y="2470161"/>
            <a:ext cx="4228470" cy="3684765"/>
            <a:chOff x="3884135" y="2455873"/>
            <a:chExt cx="4228470" cy="36847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4135" y="3309485"/>
              <a:ext cx="4185606" cy="2605539"/>
            </a:xfrm>
            <a:prstGeom prst="rect">
              <a:avLst/>
            </a:prstGeom>
          </p:spPr>
        </p:pic>
        <p:pic>
          <p:nvPicPr>
            <p:cNvPr id="9224" name="Picture 8" descr="Kết quả hình ảnh cho 201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6" y="2455873"/>
              <a:ext cx="1525586" cy="152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8" name="Picture 12" descr="Kết quả hình ảnh cho 20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61" y="4945548"/>
              <a:ext cx="3799944" cy="119509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89007" y="785814"/>
            <a:ext cx="7202165" cy="1315086"/>
            <a:chOff x="801399" y="861007"/>
            <a:chExt cx="6547422" cy="119553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3256" y="861007"/>
              <a:ext cx="802703" cy="102145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7186" y="861008"/>
              <a:ext cx="748327" cy="10214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7525" y="1120780"/>
              <a:ext cx="676317" cy="761678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 rot="1463509">
              <a:off x="5603011" y="1142374"/>
              <a:ext cx="181778" cy="9694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6312631" y="1109034"/>
              <a:ext cx="181778" cy="9694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6037889" y="1922770"/>
              <a:ext cx="150230" cy="11730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7148796" y="1294142"/>
              <a:ext cx="200025" cy="2762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399" y="870602"/>
              <a:ext cx="738644" cy="10014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35094" y="1107429"/>
              <a:ext cx="950317" cy="7429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1382" y="886983"/>
              <a:ext cx="755969" cy="998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4114" y="991520"/>
              <a:ext cx="784041" cy="86751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84124" y="1110595"/>
              <a:ext cx="959340" cy="74295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 rot="5892342">
              <a:off x="2242564" y="1519510"/>
              <a:ext cx="181778" cy="8813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8378706">
              <a:off x="2652798" y="864668"/>
              <a:ext cx="127294" cy="24279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76549" y="1581141"/>
              <a:ext cx="104775" cy="32385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1101651" y="3018858"/>
            <a:ext cx="2856374" cy="2745737"/>
            <a:chOff x="1074757" y="2952745"/>
            <a:chExt cx="2856374" cy="274573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4757" y="2955932"/>
              <a:ext cx="628650" cy="7239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1016" y="2963175"/>
              <a:ext cx="693480" cy="68625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431066" y="2952745"/>
              <a:ext cx="247519" cy="69755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1175" y="3932947"/>
              <a:ext cx="581025" cy="67627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96729" y="3943353"/>
              <a:ext cx="620063" cy="67013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52524" y="3912420"/>
              <a:ext cx="577836" cy="69680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942906" y="3912421"/>
              <a:ext cx="717206" cy="68962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683612" y="3911139"/>
              <a:ext cx="247519" cy="69755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68313" y="4858805"/>
              <a:ext cx="559552" cy="66675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667348" y="4858805"/>
              <a:ext cx="647700" cy="66675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588402" y="5507982"/>
              <a:ext cx="133350" cy="190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533768" y="3862395"/>
              <a:ext cx="133350" cy="1905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90829" y="3833818"/>
              <a:ext cx="133350" cy="1905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8136182">
              <a:off x="3231945" y="3666585"/>
              <a:ext cx="115671" cy="23165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447571" y="2196516"/>
            <a:ext cx="1951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BÉ CÓ </a:t>
            </a:r>
          </a:p>
        </p:txBody>
      </p:sp>
    </p:spTree>
    <p:extLst>
      <p:ext uri="{BB962C8B-B14F-4D97-AF65-F5344CB8AC3E}">
        <p14:creationId xmlns:p14="http://schemas.microsoft.com/office/powerpoint/2010/main" val="38879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566" y="1556480"/>
            <a:ext cx="870749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 trong số các đặc điểm của tế bào gốc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 có trong mô mỡ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 năng phân chia bất đối xứng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 bị kháng nguyên tấn công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 bào luôn có nhiều nhân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7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Group 1"/>
          <p:cNvGrpSpPr>
            <a:grpSpLocks/>
          </p:cNvGrpSpPr>
          <p:nvPr/>
        </p:nvGrpSpPr>
        <p:grpSpPr bwMode="auto">
          <a:xfrm>
            <a:off x="609600" y="374650"/>
            <a:ext cx="8455025" cy="5441950"/>
            <a:chOff x="609600" y="374650"/>
            <a:chExt cx="8454335" cy="5441950"/>
          </a:xfrm>
        </p:grpSpPr>
        <p:pic>
          <p:nvPicPr>
            <p:cNvPr id="71683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788" y="1670050"/>
              <a:ext cx="271462" cy="14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684" name="Picture 3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413" y="1682750"/>
              <a:ext cx="269875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685" name="Picture 40" descr="BALLY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0" y="4873625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6" name="Picture 41" descr="BIGBALLG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413" y="3178175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7" name="Picture 42" descr="BALLB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288" y="4064000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8" name="Picture 46" descr="BALLY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5" y="4873625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9" name="Picture 47" descr="BIGBALLG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513" y="3168650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0" name="Picture 48" descr="BALLB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513" y="4054475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1" name="Picture 45" descr="BALLR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950" y="2406650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43" descr="BALLR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397125"/>
              <a:ext cx="838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0910" name="Text Box 30"/>
            <p:cNvSpPr txBox="1">
              <a:spLocks noChangeArrowheads="1"/>
            </p:cNvSpPr>
            <p:nvPr/>
          </p:nvSpPr>
          <p:spPr bwMode="auto">
            <a:xfrm>
              <a:off x="1714410" y="2597150"/>
              <a:ext cx="342872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defRPr/>
              </a:pPr>
              <a:r>
                <a:rPr lang="en-US" sz="22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itchFamily="34" charset="0"/>
                </a:rPr>
                <a:t>P</a:t>
              </a:r>
              <a:endParaRPr 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694" name="Text Box 31"/>
            <p:cNvSpPr txBox="1">
              <a:spLocks noChangeArrowheads="1"/>
            </p:cNvSpPr>
            <p:nvPr/>
          </p:nvSpPr>
          <p:spPr bwMode="auto">
            <a:xfrm>
              <a:off x="4094163" y="4254500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200" b="1" baseline="-25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95" name="Text Box 32"/>
            <p:cNvSpPr txBox="1">
              <a:spLocks noChangeArrowheads="1"/>
            </p:cNvSpPr>
            <p:nvPr/>
          </p:nvSpPr>
          <p:spPr bwMode="auto">
            <a:xfrm>
              <a:off x="5286375" y="5064125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200" b="1" baseline="-25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96" name="Text Box 33"/>
            <p:cNvSpPr txBox="1">
              <a:spLocks noChangeArrowheads="1"/>
            </p:cNvSpPr>
            <p:nvPr/>
          </p:nvSpPr>
          <p:spPr bwMode="auto">
            <a:xfrm>
              <a:off x="2884488" y="3368675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200" b="1" baseline="-25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914" name="Text Box 34"/>
            <p:cNvSpPr txBox="1">
              <a:spLocks noChangeArrowheads="1"/>
            </p:cNvSpPr>
            <p:nvPr/>
          </p:nvSpPr>
          <p:spPr bwMode="auto">
            <a:xfrm>
              <a:off x="3276382" y="2606675"/>
              <a:ext cx="571453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defRPr/>
              </a:pPr>
              <a:r>
                <a:rPr lang="en-US" sz="22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itchFamily="34" charset="0"/>
                </a:rPr>
                <a:t>P’</a:t>
              </a:r>
              <a:endParaRPr 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698" name="Text Box 35"/>
            <p:cNvSpPr txBox="1">
              <a:spLocks noChangeArrowheads="1"/>
            </p:cNvSpPr>
            <p:nvPr/>
          </p:nvSpPr>
          <p:spPr bwMode="auto">
            <a:xfrm>
              <a:off x="4437063" y="3330575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200" b="1" baseline="-25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1’</a:t>
              </a:r>
            </a:p>
          </p:txBody>
        </p:sp>
        <p:sp>
          <p:nvSpPr>
            <p:cNvPr id="71699" name="Text Box 36"/>
            <p:cNvSpPr txBox="1">
              <a:spLocks noChangeArrowheads="1"/>
            </p:cNvSpPr>
            <p:nvPr/>
          </p:nvSpPr>
          <p:spPr bwMode="auto">
            <a:xfrm>
              <a:off x="5675313" y="4216400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200" b="1" baseline="-25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2’</a:t>
              </a:r>
              <a:endParaRPr lang="en-US" altLang="en-US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00" name="Text Box 37"/>
            <p:cNvSpPr txBox="1">
              <a:spLocks noChangeArrowheads="1"/>
            </p:cNvSpPr>
            <p:nvPr/>
          </p:nvSpPr>
          <p:spPr bwMode="auto">
            <a:xfrm>
              <a:off x="6848475" y="5054600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200" b="1" baseline="-25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3’</a:t>
              </a:r>
              <a:endParaRPr lang="en-US" altLang="en-US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01" name="AutoShape 38"/>
            <p:cNvSpPr>
              <a:spLocks/>
            </p:cNvSpPr>
            <p:nvPr/>
          </p:nvSpPr>
          <p:spPr bwMode="auto">
            <a:xfrm rot="-3368817">
              <a:off x="3760788" y="2940050"/>
              <a:ext cx="342900" cy="3771900"/>
            </a:xfrm>
            <a:prstGeom prst="leftBrace">
              <a:avLst>
                <a:gd name="adj1" fmla="val 91667"/>
                <a:gd name="adj2" fmla="val 50000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02" name="Text Box 39"/>
            <p:cNvSpPr txBox="1">
              <a:spLocks noChangeArrowheads="1"/>
            </p:cNvSpPr>
            <p:nvPr/>
          </p:nvSpPr>
          <p:spPr bwMode="auto">
            <a:xfrm>
              <a:off x="609600" y="4064000"/>
              <a:ext cx="42672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TB tiền biệt hóa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(nguyên bào- 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Progenitor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Precursor cell)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 thể tạo ra cả 2 tb chuyên hóa, không sao chép tiếp</a:t>
              </a:r>
            </a:p>
          </p:txBody>
        </p:sp>
        <p:sp>
          <p:nvSpPr>
            <p:cNvPr id="71703" name="Text Box 44"/>
            <p:cNvSpPr txBox="1">
              <a:spLocks noChangeArrowheads="1"/>
            </p:cNvSpPr>
            <p:nvPr/>
          </p:nvSpPr>
          <p:spPr bwMode="auto">
            <a:xfrm rot="2059758">
              <a:off x="5272985" y="3351511"/>
              <a:ext cx="379095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Tự làm mới </a:t>
              </a:r>
              <a:r>
                <a:rPr lang="vi-VN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trẻ mãi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Không biệt hóa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9966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 thể sao chép tiếp</a:t>
              </a:r>
            </a:p>
          </p:txBody>
        </p:sp>
        <p:sp>
          <p:nvSpPr>
            <p:cNvPr id="71704" name="Line 77"/>
            <p:cNvSpPr>
              <a:spLocks noChangeShapeType="1"/>
            </p:cNvSpPr>
            <p:nvPr/>
          </p:nvSpPr>
          <p:spPr bwMode="auto">
            <a:xfrm flipV="1">
              <a:off x="3733800" y="2816225"/>
              <a:ext cx="3810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05" name="Line 78"/>
            <p:cNvSpPr>
              <a:spLocks noChangeShapeType="1"/>
            </p:cNvSpPr>
            <p:nvPr/>
          </p:nvSpPr>
          <p:spPr bwMode="auto">
            <a:xfrm>
              <a:off x="3733800" y="2844800"/>
              <a:ext cx="457200" cy="20002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06" name="AutoShape 85"/>
            <p:cNvSpPr>
              <a:spLocks/>
            </p:cNvSpPr>
            <p:nvPr/>
          </p:nvSpPr>
          <p:spPr bwMode="auto">
            <a:xfrm rot="7480334">
              <a:off x="5918994" y="1421606"/>
              <a:ext cx="342900" cy="5018088"/>
            </a:xfrm>
            <a:prstGeom prst="leftBrace">
              <a:avLst>
                <a:gd name="adj1" fmla="val 121952"/>
                <a:gd name="adj2" fmla="val 50000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707" name="Picture 86" descr="255gold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75" y="2759075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08" name="Picture 87" descr="255pink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275">
              <a:off x="2047875" y="3130550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09" name="Picture 88" descr="255gold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3549650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0" name="Picture 89" descr="255pink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275">
              <a:off x="3257550" y="3921125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1" name="Picture 90" descr="255gold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406900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2" name="Picture 91" descr="255pink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275">
              <a:off x="4457700" y="4778375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3" name="Picture 92" descr="255gold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75" y="5245100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4" name="Picture 93" descr="255pink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275">
              <a:off x="5667375" y="5616575"/>
              <a:ext cx="847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15" name="Line 95"/>
            <p:cNvSpPr>
              <a:spLocks noChangeShapeType="1"/>
            </p:cNvSpPr>
            <p:nvPr/>
          </p:nvSpPr>
          <p:spPr bwMode="auto">
            <a:xfrm flipV="1">
              <a:off x="4933950" y="3587750"/>
              <a:ext cx="3810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16" name="Line 96"/>
            <p:cNvSpPr>
              <a:spLocks noChangeShapeType="1"/>
            </p:cNvSpPr>
            <p:nvPr/>
          </p:nvSpPr>
          <p:spPr bwMode="auto">
            <a:xfrm>
              <a:off x="4933950" y="3616325"/>
              <a:ext cx="457200" cy="20002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17" name="Line 97"/>
            <p:cNvSpPr>
              <a:spLocks noChangeShapeType="1"/>
            </p:cNvSpPr>
            <p:nvPr/>
          </p:nvSpPr>
          <p:spPr bwMode="auto">
            <a:xfrm flipV="1">
              <a:off x="6191250" y="4492625"/>
              <a:ext cx="3810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18" name="Line 98"/>
            <p:cNvSpPr>
              <a:spLocks noChangeShapeType="1"/>
            </p:cNvSpPr>
            <p:nvPr/>
          </p:nvSpPr>
          <p:spPr bwMode="auto">
            <a:xfrm>
              <a:off x="6191250" y="4521200"/>
              <a:ext cx="457200" cy="20002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19" name="Line 99"/>
            <p:cNvSpPr>
              <a:spLocks noChangeShapeType="1"/>
            </p:cNvSpPr>
            <p:nvPr/>
          </p:nvSpPr>
          <p:spPr bwMode="auto">
            <a:xfrm flipV="1">
              <a:off x="7362825" y="5330825"/>
              <a:ext cx="3810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20" name="Line 100"/>
            <p:cNvSpPr>
              <a:spLocks noChangeShapeType="1"/>
            </p:cNvSpPr>
            <p:nvPr/>
          </p:nvSpPr>
          <p:spPr bwMode="auto">
            <a:xfrm>
              <a:off x="7362825" y="5359400"/>
              <a:ext cx="457200" cy="20002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721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775" y="719138"/>
              <a:ext cx="523875" cy="62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2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950" y="717550"/>
              <a:ext cx="428625" cy="60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3" name="Picture 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988" y="687388"/>
              <a:ext cx="581025" cy="666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4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675" y="720725"/>
              <a:ext cx="533400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5" name="Picture 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528664">
              <a:off x="6111082" y="570706"/>
              <a:ext cx="76200" cy="153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6" name="Picture 14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588" y="739775"/>
              <a:ext cx="542925" cy="60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7" name="Picture 15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325" y="687388"/>
              <a:ext cx="614363" cy="652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8" name="Picture 1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175" y="739775"/>
              <a:ext cx="43815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9" name="Picture 2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813" y="714375"/>
              <a:ext cx="446087" cy="617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0" name="Picture 23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713" y="577850"/>
              <a:ext cx="258762" cy="15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1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638" y="717550"/>
              <a:ext cx="428625" cy="60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2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325" y="719138"/>
              <a:ext cx="523875" cy="62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733" name="Rectangle 1"/>
            <p:cNvSpPr>
              <a:spLocks noChangeArrowheads="1"/>
            </p:cNvSpPr>
            <p:nvPr/>
          </p:nvSpPr>
          <p:spPr bwMode="auto">
            <a:xfrm>
              <a:off x="4219575" y="374650"/>
              <a:ext cx="490538" cy="27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982" name="Rectangle 102"/>
            <p:cNvSpPr>
              <a:spLocks noChangeArrowheads="1"/>
            </p:cNvSpPr>
            <p:nvPr/>
          </p:nvSpPr>
          <p:spPr bwMode="auto">
            <a:xfrm>
              <a:off x="5866971" y="1374775"/>
              <a:ext cx="242550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fontAlgn="base" hangingPunct="1">
                <a:defRPr/>
              </a:pPr>
              <a:r>
                <a:rPr lang="en-US" sz="2000" b="1" dirty="0">
                  <a:solidFill>
                    <a:srgbClr val="663300"/>
                  </a:solidFill>
                  <a:latin typeface="Arial" panose="020B0604020202020204" pitchFamily="34" charset="0"/>
                  <a:cs typeface="Arial" pitchFamily="34" charset="0"/>
                </a:rPr>
                <a:t>Nature (25/9/2005)</a:t>
              </a:r>
              <a:r>
                <a:rPr lang="en-US" sz="20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pic>
          <p:nvPicPr>
            <p:cNvPr id="71735" name="Picture 3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1752600"/>
              <a:ext cx="396875" cy="41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6" name="Picture 3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450" y="1765300"/>
              <a:ext cx="38100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7" name="Picture 3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063" y="1738313"/>
              <a:ext cx="382587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8" name="Picture 43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638" y="1738313"/>
              <a:ext cx="369887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9" name="Picture 45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563" y="1765300"/>
              <a:ext cx="376237" cy="417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0" name="Picture 48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363" y="1746250"/>
              <a:ext cx="379412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1" name="Picture 53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63" y="1738313"/>
              <a:ext cx="407987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2" name="Picture 54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763" y="1746250"/>
              <a:ext cx="411162" cy="430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3" name="Picture 58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988" y="1765300"/>
              <a:ext cx="403225" cy="417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4" name="Picture 37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1752600"/>
              <a:ext cx="271463" cy="423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5" name="Picture 37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525" y="1752600"/>
              <a:ext cx="269875" cy="423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6" name="Picture 42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1697038"/>
              <a:ext cx="79375" cy="77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7" name="Picture 43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2068513"/>
              <a:ext cx="93663" cy="9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8" name="Picture 44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250" y="1903413"/>
              <a:ext cx="193675" cy="77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9" name="Picture 45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921675">
              <a:off x="2228850" y="1657350"/>
              <a:ext cx="119063" cy="33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50" name="Picture 45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921675">
              <a:off x="3629025" y="1657350"/>
              <a:ext cx="120650" cy="33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51" name="Picture 45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921675">
              <a:off x="4784725" y="1671638"/>
              <a:ext cx="120650" cy="31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82756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1"/>
          <p:cNvGrpSpPr>
            <a:grpSpLocks/>
          </p:cNvGrpSpPr>
          <p:nvPr/>
        </p:nvGrpSpPr>
        <p:grpSpPr bwMode="auto">
          <a:xfrm>
            <a:off x="762000" y="463550"/>
            <a:ext cx="8134350" cy="5815013"/>
            <a:chOff x="762000" y="463550"/>
            <a:chExt cx="8134050" cy="5815752"/>
          </a:xfrm>
        </p:grpSpPr>
        <p:pic>
          <p:nvPicPr>
            <p:cNvPr id="72707" name="Picture 104" descr="gr4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006725"/>
              <a:ext cx="2514600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08" name="Oval 5"/>
            <p:cNvSpPr>
              <a:spLocks noChangeArrowheads="1"/>
            </p:cNvSpPr>
            <p:nvPr/>
          </p:nvSpPr>
          <p:spPr bwMode="auto">
            <a:xfrm>
              <a:off x="3429000" y="1381125"/>
              <a:ext cx="785813" cy="639763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09" name="Line 6"/>
            <p:cNvSpPr>
              <a:spLocks noChangeShapeType="1"/>
            </p:cNvSpPr>
            <p:nvPr/>
          </p:nvSpPr>
          <p:spPr bwMode="auto">
            <a:xfrm>
              <a:off x="3752850" y="1506538"/>
              <a:ext cx="0" cy="38417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0" name="Line 7"/>
            <p:cNvSpPr>
              <a:spLocks noChangeShapeType="1"/>
            </p:cNvSpPr>
            <p:nvPr/>
          </p:nvSpPr>
          <p:spPr bwMode="auto">
            <a:xfrm>
              <a:off x="3892550" y="1509713"/>
              <a:ext cx="0" cy="38258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1" name="Oval 8"/>
            <p:cNvSpPr>
              <a:spLocks noChangeArrowheads="1"/>
            </p:cNvSpPr>
            <p:nvPr/>
          </p:nvSpPr>
          <p:spPr bwMode="auto">
            <a:xfrm>
              <a:off x="3281363" y="2343150"/>
              <a:ext cx="1100137" cy="64135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2" name="Line 9"/>
            <p:cNvSpPr>
              <a:spLocks noChangeShapeType="1"/>
            </p:cNvSpPr>
            <p:nvPr/>
          </p:nvSpPr>
          <p:spPr bwMode="auto">
            <a:xfrm>
              <a:off x="3673475" y="2476500"/>
              <a:ext cx="0" cy="38417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3" name="Line 10"/>
            <p:cNvSpPr>
              <a:spLocks noChangeShapeType="1"/>
            </p:cNvSpPr>
            <p:nvPr/>
          </p:nvSpPr>
          <p:spPr bwMode="auto">
            <a:xfrm>
              <a:off x="3892550" y="2479675"/>
              <a:ext cx="0" cy="3825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4" name="Line 11"/>
            <p:cNvSpPr>
              <a:spLocks noChangeShapeType="1"/>
            </p:cNvSpPr>
            <p:nvPr/>
          </p:nvSpPr>
          <p:spPr bwMode="auto">
            <a:xfrm>
              <a:off x="3787775" y="2479675"/>
              <a:ext cx="0" cy="382588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5" name="Line 12"/>
            <p:cNvSpPr>
              <a:spLocks noChangeShapeType="1"/>
            </p:cNvSpPr>
            <p:nvPr/>
          </p:nvSpPr>
          <p:spPr bwMode="auto">
            <a:xfrm flipV="1">
              <a:off x="2887663" y="5259388"/>
              <a:ext cx="14144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6" name="Line 13"/>
            <p:cNvSpPr>
              <a:spLocks noChangeShapeType="1"/>
            </p:cNvSpPr>
            <p:nvPr/>
          </p:nvSpPr>
          <p:spPr bwMode="auto">
            <a:xfrm>
              <a:off x="3997325" y="247173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7" name="AutoShape 15"/>
            <p:cNvSpPr>
              <a:spLocks noChangeArrowheads="1"/>
            </p:cNvSpPr>
            <p:nvPr/>
          </p:nvSpPr>
          <p:spPr bwMode="auto">
            <a:xfrm rot="5400000">
              <a:off x="4144169" y="2559844"/>
              <a:ext cx="288925" cy="15716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8" name="Line 16"/>
            <p:cNvSpPr>
              <a:spLocks noChangeShapeType="1"/>
            </p:cNvSpPr>
            <p:nvPr/>
          </p:nvSpPr>
          <p:spPr bwMode="auto">
            <a:xfrm flipH="1">
              <a:off x="4210050" y="2465388"/>
              <a:ext cx="0" cy="384175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19" name="Line 17"/>
            <p:cNvSpPr>
              <a:spLocks noChangeShapeType="1"/>
            </p:cNvSpPr>
            <p:nvPr/>
          </p:nvSpPr>
          <p:spPr bwMode="auto">
            <a:xfrm>
              <a:off x="4202113" y="2643188"/>
              <a:ext cx="155575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0" name="Arc 18"/>
            <p:cNvSpPr>
              <a:spLocks/>
            </p:cNvSpPr>
            <p:nvPr/>
          </p:nvSpPr>
          <p:spPr bwMode="auto">
            <a:xfrm rot="1058534">
              <a:off x="4097338" y="2598738"/>
              <a:ext cx="239712" cy="185737"/>
            </a:xfrm>
            <a:custGeom>
              <a:avLst/>
              <a:gdLst>
                <a:gd name="T0" fmla="*/ 0 w 4266"/>
                <a:gd name="T1" fmla="*/ 2147483647 h 21600"/>
                <a:gd name="T2" fmla="*/ 2147483647 w 4266"/>
                <a:gd name="T3" fmla="*/ 2147483647 h 21600"/>
                <a:gd name="T4" fmla="*/ 2147483647 w 426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266"/>
                <a:gd name="T10" fmla="*/ 0 h 21600"/>
                <a:gd name="T11" fmla="*/ 4266 w 42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66" h="21600" fill="none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</a:path>
                <a:path w="4266" h="21600" stroke="0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  <a:lnTo>
                    <a:pt x="1496" y="21600"/>
                  </a:lnTo>
                  <a:lnTo>
                    <a:pt x="-1" y="51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1" name="Arc 19"/>
            <p:cNvSpPr>
              <a:spLocks/>
            </p:cNvSpPr>
            <p:nvPr/>
          </p:nvSpPr>
          <p:spPr bwMode="auto">
            <a:xfrm rot="-1116697">
              <a:off x="4149725" y="2678113"/>
              <a:ext cx="239713" cy="184150"/>
            </a:xfrm>
            <a:custGeom>
              <a:avLst/>
              <a:gdLst>
                <a:gd name="T0" fmla="*/ 0 w 4266"/>
                <a:gd name="T1" fmla="*/ 2147483647 h 21600"/>
                <a:gd name="T2" fmla="*/ 2147483647 w 4266"/>
                <a:gd name="T3" fmla="*/ 2147483647 h 21600"/>
                <a:gd name="T4" fmla="*/ 2147483647 w 426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266"/>
                <a:gd name="T10" fmla="*/ 0 h 21600"/>
                <a:gd name="T11" fmla="*/ 4266 w 42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66" h="21600" fill="none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</a:path>
                <a:path w="4266" h="21600" stroke="0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  <a:lnTo>
                    <a:pt x="1496" y="21600"/>
                  </a:lnTo>
                  <a:lnTo>
                    <a:pt x="-1" y="51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2" name="AutoShape 21"/>
            <p:cNvSpPr>
              <a:spLocks noChangeArrowheads="1"/>
            </p:cNvSpPr>
            <p:nvPr/>
          </p:nvSpPr>
          <p:spPr bwMode="auto">
            <a:xfrm rot="-5400000">
              <a:off x="3224213" y="2573337"/>
              <a:ext cx="287338" cy="15716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3" name="Line 22"/>
            <p:cNvSpPr>
              <a:spLocks noChangeShapeType="1"/>
            </p:cNvSpPr>
            <p:nvPr/>
          </p:nvSpPr>
          <p:spPr bwMode="auto">
            <a:xfrm flipH="1">
              <a:off x="3455988" y="2479675"/>
              <a:ext cx="0" cy="382588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4" name="Line 23"/>
            <p:cNvSpPr>
              <a:spLocks noChangeShapeType="1"/>
            </p:cNvSpPr>
            <p:nvPr/>
          </p:nvSpPr>
          <p:spPr bwMode="auto">
            <a:xfrm flipV="1">
              <a:off x="3289300" y="2571750"/>
              <a:ext cx="209550" cy="85725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5" name="Line 24"/>
            <p:cNvSpPr>
              <a:spLocks noChangeShapeType="1"/>
            </p:cNvSpPr>
            <p:nvPr/>
          </p:nvSpPr>
          <p:spPr bwMode="auto">
            <a:xfrm>
              <a:off x="3306763" y="2657475"/>
              <a:ext cx="261937" cy="1063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6" name="Line 25"/>
            <p:cNvSpPr>
              <a:spLocks noChangeShapeType="1"/>
            </p:cNvSpPr>
            <p:nvPr/>
          </p:nvSpPr>
          <p:spPr bwMode="auto">
            <a:xfrm>
              <a:off x="3298825" y="2657475"/>
              <a:ext cx="157163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7" name="Text Box 26"/>
            <p:cNvSpPr txBox="1">
              <a:spLocks noChangeArrowheads="1"/>
            </p:cNvSpPr>
            <p:nvPr/>
          </p:nvSpPr>
          <p:spPr bwMode="auto">
            <a:xfrm>
              <a:off x="5867400" y="2382838"/>
              <a:ext cx="213360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FF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  <a:sym typeface="Symbol" pitchFamily="18" charset="2"/>
                </a:rPr>
                <a:t></a:t>
              </a: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  <a:sym typeface="Symbol" pitchFamily="18" charset="2"/>
                </a:rPr>
                <a:t> </a:t>
              </a: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Mạch bất tử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28" name="Oval 27"/>
            <p:cNvSpPr>
              <a:spLocks noChangeArrowheads="1"/>
            </p:cNvSpPr>
            <p:nvPr/>
          </p:nvSpPr>
          <p:spPr bwMode="auto">
            <a:xfrm>
              <a:off x="2528888" y="3005138"/>
              <a:ext cx="787400" cy="639762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29" name="Line 28"/>
            <p:cNvSpPr>
              <a:spLocks noChangeShapeType="1"/>
            </p:cNvSpPr>
            <p:nvPr/>
          </p:nvSpPr>
          <p:spPr bwMode="auto">
            <a:xfrm>
              <a:off x="2852738" y="3130550"/>
              <a:ext cx="0" cy="38417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0" name="Oval 29"/>
            <p:cNvSpPr>
              <a:spLocks noChangeArrowheads="1"/>
            </p:cNvSpPr>
            <p:nvPr/>
          </p:nvSpPr>
          <p:spPr bwMode="auto">
            <a:xfrm>
              <a:off x="4416425" y="3005138"/>
              <a:ext cx="785813" cy="639762"/>
            </a:xfrm>
            <a:prstGeom prst="ellipse">
              <a:avLst/>
            </a:prstGeom>
            <a:solidFill>
              <a:srgbClr val="CCE8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1" name="Line 30"/>
            <p:cNvSpPr>
              <a:spLocks noChangeShapeType="1"/>
            </p:cNvSpPr>
            <p:nvPr/>
          </p:nvSpPr>
          <p:spPr bwMode="auto">
            <a:xfrm>
              <a:off x="4765675" y="3133725"/>
              <a:ext cx="0" cy="382588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2" name="Line 31"/>
            <p:cNvSpPr>
              <a:spLocks noChangeShapeType="1"/>
            </p:cNvSpPr>
            <p:nvPr/>
          </p:nvSpPr>
          <p:spPr bwMode="auto">
            <a:xfrm>
              <a:off x="4879975" y="3133725"/>
              <a:ext cx="0" cy="3825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3" name="Line 32"/>
            <p:cNvSpPr>
              <a:spLocks noChangeShapeType="1"/>
            </p:cNvSpPr>
            <p:nvPr/>
          </p:nvSpPr>
          <p:spPr bwMode="auto">
            <a:xfrm>
              <a:off x="2974975" y="312578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4" name="Text Box 33"/>
            <p:cNvSpPr txBox="1">
              <a:spLocks noChangeArrowheads="1"/>
            </p:cNvSpPr>
            <p:nvPr/>
          </p:nvSpPr>
          <p:spPr bwMode="auto">
            <a:xfrm>
              <a:off x="1066800" y="1446213"/>
              <a:ext cx="2300288" cy="639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fontAlgn="b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TBG</a:t>
              </a:r>
            </a:p>
            <a:p>
              <a:pPr algn="r" fontAlgn="b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chuỗi kép DNA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35" name="Text Box 34"/>
            <p:cNvSpPr txBox="1">
              <a:spLocks noChangeArrowheads="1"/>
            </p:cNvSpPr>
            <p:nvPr/>
          </p:nvSpPr>
          <p:spPr bwMode="auto">
            <a:xfrm>
              <a:off x="4495800" y="2419350"/>
              <a:ext cx="12192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Phase S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36" name="Oval 35"/>
            <p:cNvSpPr>
              <a:spLocks noChangeArrowheads="1"/>
            </p:cNvSpPr>
            <p:nvPr/>
          </p:nvSpPr>
          <p:spPr bwMode="auto">
            <a:xfrm>
              <a:off x="2109788" y="3759200"/>
              <a:ext cx="1101725" cy="639763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7" name="Line 36"/>
            <p:cNvSpPr>
              <a:spLocks noChangeShapeType="1"/>
            </p:cNvSpPr>
            <p:nvPr/>
          </p:nvSpPr>
          <p:spPr bwMode="auto">
            <a:xfrm>
              <a:off x="2503488" y="3890963"/>
              <a:ext cx="0" cy="38417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8" name="Line 37"/>
            <p:cNvSpPr>
              <a:spLocks noChangeShapeType="1"/>
            </p:cNvSpPr>
            <p:nvPr/>
          </p:nvSpPr>
          <p:spPr bwMode="auto">
            <a:xfrm>
              <a:off x="2720975" y="389413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9" name="Line 38"/>
            <p:cNvSpPr>
              <a:spLocks noChangeShapeType="1"/>
            </p:cNvSpPr>
            <p:nvPr/>
          </p:nvSpPr>
          <p:spPr bwMode="auto">
            <a:xfrm>
              <a:off x="2616200" y="389413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0" name="Line 39"/>
            <p:cNvSpPr>
              <a:spLocks noChangeShapeType="1"/>
            </p:cNvSpPr>
            <p:nvPr/>
          </p:nvSpPr>
          <p:spPr bwMode="auto">
            <a:xfrm>
              <a:off x="2817813" y="389413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1" name="Text Box 40"/>
            <p:cNvSpPr txBox="1">
              <a:spLocks noChangeArrowheads="1"/>
            </p:cNvSpPr>
            <p:nvPr/>
          </p:nvSpPr>
          <p:spPr bwMode="auto">
            <a:xfrm>
              <a:off x="2493963" y="3900488"/>
              <a:ext cx="473075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200" b="1"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  <a:sym typeface="Symbol" pitchFamily="18" charset="2"/>
                </a:rPr>
                <a:t></a:t>
              </a:r>
              <a:endParaRPr lang="en-US" altLang="en-US" sz="2800" b="1"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42" name="AutoShape 42"/>
            <p:cNvSpPr>
              <a:spLocks noChangeArrowheads="1"/>
            </p:cNvSpPr>
            <p:nvPr/>
          </p:nvSpPr>
          <p:spPr bwMode="auto">
            <a:xfrm rot="5400000">
              <a:off x="2974181" y="3975895"/>
              <a:ext cx="288925" cy="157162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3" name="Line 43"/>
            <p:cNvSpPr>
              <a:spLocks noChangeShapeType="1"/>
            </p:cNvSpPr>
            <p:nvPr/>
          </p:nvSpPr>
          <p:spPr bwMode="auto">
            <a:xfrm flipH="1">
              <a:off x="3040063" y="3881438"/>
              <a:ext cx="0" cy="384175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4" name="Line 44"/>
            <p:cNvSpPr>
              <a:spLocks noChangeShapeType="1"/>
            </p:cNvSpPr>
            <p:nvPr/>
          </p:nvSpPr>
          <p:spPr bwMode="auto">
            <a:xfrm>
              <a:off x="3030538" y="4059238"/>
              <a:ext cx="157162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5" name="Arc 45"/>
            <p:cNvSpPr>
              <a:spLocks/>
            </p:cNvSpPr>
            <p:nvPr/>
          </p:nvSpPr>
          <p:spPr bwMode="auto">
            <a:xfrm rot="1058534">
              <a:off x="2925763" y="4014788"/>
              <a:ext cx="241300" cy="185737"/>
            </a:xfrm>
            <a:custGeom>
              <a:avLst/>
              <a:gdLst>
                <a:gd name="T0" fmla="*/ 0 w 4266"/>
                <a:gd name="T1" fmla="*/ 2147483647 h 21600"/>
                <a:gd name="T2" fmla="*/ 2147483647 w 4266"/>
                <a:gd name="T3" fmla="*/ 2147483647 h 21600"/>
                <a:gd name="T4" fmla="*/ 2147483647 w 426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266"/>
                <a:gd name="T10" fmla="*/ 0 h 21600"/>
                <a:gd name="T11" fmla="*/ 4266 w 42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66" h="21600" fill="none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</a:path>
                <a:path w="4266" h="21600" stroke="0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  <a:lnTo>
                    <a:pt x="1496" y="21600"/>
                  </a:lnTo>
                  <a:lnTo>
                    <a:pt x="-1" y="51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6" name="Arc 46"/>
            <p:cNvSpPr>
              <a:spLocks/>
            </p:cNvSpPr>
            <p:nvPr/>
          </p:nvSpPr>
          <p:spPr bwMode="auto">
            <a:xfrm rot="-1116697">
              <a:off x="2978150" y="4094163"/>
              <a:ext cx="241300" cy="184150"/>
            </a:xfrm>
            <a:custGeom>
              <a:avLst/>
              <a:gdLst>
                <a:gd name="T0" fmla="*/ 0 w 4266"/>
                <a:gd name="T1" fmla="*/ 2147483647 h 21600"/>
                <a:gd name="T2" fmla="*/ 2147483647 w 4266"/>
                <a:gd name="T3" fmla="*/ 2147483647 h 21600"/>
                <a:gd name="T4" fmla="*/ 2147483647 w 426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266"/>
                <a:gd name="T10" fmla="*/ 0 h 21600"/>
                <a:gd name="T11" fmla="*/ 4266 w 42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66" h="21600" fill="none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</a:path>
                <a:path w="4266" h="21600" stroke="0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  <a:lnTo>
                    <a:pt x="1496" y="21600"/>
                  </a:lnTo>
                  <a:lnTo>
                    <a:pt x="-1" y="51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7" name="AutoShape 48"/>
            <p:cNvSpPr>
              <a:spLocks noChangeArrowheads="1"/>
            </p:cNvSpPr>
            <p:nvPr/>
          </p:nvSpPr>
          <p:spPr bwMode="auto">
            <a:xfrm rot="-5400000">
              <a:off x="2053431" y="3988595"/>
              <a:ext cx="288925" cy="157162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8" name="Line 49"/>
            <p:cNvSpPr>
              <a:spLocks noChangeShapeType="1"/>
            </p:cNvSpPr>
            <p:nvPr/>
          </p:nvSpPr>
          <p:spPr bwMode="auto">
            <a:xfrm flipH="1">
              <a:off x="2286000" y="3894138"/>
              <a:ext cx="0" cy="384175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49" name="Line 50"/>
            <p:cNvSpPr>
              <a:spLocks noChangeShapeType="1"/>
            </p:cNvSpPr>
            <p:nvPr/>
          </p:nvSpPr>
          <p:spPr bwMode="auto">
            <a:xfrm flipV="1">
              <a:off x="2119313" y="3986213"/>
              <a:ext cx="209550" cy="85725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0" name="Line 51"/>
            <p:cNvSpPr>
              <a:spLocks noChangeShapeType="1"/>
            </p:cNvSpPr>
            <p:nvPr/>
          </p:nvSpPr>
          <p:spPr bwMode="auto">
            <a:xfrm>
              <a:off x="2136775" y="4071938"/>
              <a:ext cx="261938" cy="106362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1" name="Line 52"/>
            <p:cNvSpPr>
              <a:spLocks noChangeShapeType="1"/>
            </p:cNvSpPr>
            <p:nvPr/>
          </p:nvSpPr>
          <p:spPr bwMode="auto">
            <a:xfrm>
              <a:off x="2128838" y="4071938"/>
              <a:ext cx="157162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2" name="Oval 53"/>
            <p:cNvSpPr>
              <a:spLocks noChangeArrowheads="1"/>
            </p:cNvSpPr>
            <p:nvPr/>
          </p:nvSpPr>
          <p:spPr bwMode="auto">
            <a:xfrm>
              <a:off x="4591050" y="3759200"/>
              <a:ext cx="1100138" cy="639763"/>
            </a:xfrm>
            <a:prstGeom prst="ellipse">
              <a:avLst/>
            </a:prstGeom>
            <a:solidFill>
              <a:srgbClr val="CCE8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3" name="Line 54"/>
            <p:cNvSpPr>
              <a:spLocks noChangeShapeType="1"/>
            </p:cNvSpPr>
            <p:nvPr/>
          </p:nvSpPr>
          <p:spPr bwMode="auto">
            <a:xfrm>
              <a:off x="5202238" y="3894138"/>
              <a:ext cx="0" cy="3841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4" name="Line 55"/>
            <p:cNvSpPr>
              <a:spLocks noChangeShapeType="1"/>
            </p:cNvSpPr>
            <p:nvPr/>
          </p:nvSpPr>
          <p:spPr bwMode="auto">
            <a:xfrm>
              <a:off x="5097463" y="389413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5" name="Line 56"/>
            <p:cNvSpPr>
              <a:spLocks noChangeShapeType="1"/>
            </p:cNvSpPr>
            <p:nvPr/>
          </p:nvSpPr>
          <p:spPr bwMode="auto">
            <a:xfrm>
              <a:off x="5307013" y="3886200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6" name="Text Box 57"/>
            <p:cNvSpPr txBox="1">
              <a:spLocks noChangeArrowheads="1"/>
            </p:cNvSpPr>
            <p:nvPr/>
          </p:nvSpPr>
          <p:spPr bwMode="auto">
            <a:xfrm>
              <a:off x="3665538" y="2433638"/>
              <a:ext cx="471487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200" b="1">
                  <a:solidFill>
                    <a:srgbClr val="FF99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  <a:sym typeface="Symbol" pitchFamily="18" charset="2"/>
                </a:rPr>
                <a:t></a:t>
              </a:r>
              <a:endParaRPr lang="en-US" altLang="en-US" sz="2800" b="1"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57" name="Line 58"/>
            <p:cNvSpPr>
              <a:spLocks noChangeShapeType="1"/>
            </p:cNvSpPr>
            <p:nvPr/>
          </p:nvSpPr>
          <p:spPr bwMode="auto">
            <a:xfrm>
              <a:off x="4992688" y="3894138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8" name="AutoShape 60"/>
            <p:cNvSpPr>
              <a:spLocks noChangeArrowheads="1"/>
            </p:cNvSpPr>
            <p:nvPr/>
          </p:nvSpPr>
          <p:spPr bwMode="auto">
            <a:xfrm rot="5400000">
              <a:off x="5455444" y="3975894"/>
              <a:ext cx="288925" cy="15716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59" name="Line 61"/>
            <p:cNvSpPr>
              <a:spLocks noChangeShapeType="1"/>
            </p:cNvSpPr>
            <p:nvPr/>
          </p:nvSpPr>
          <p:spPr bwMode="auto">
            <a:xfrm flipH="1">
              <a:off x="5521325" y="3881438"/>
              <a:ext cx="0" cy="384175"/>
            </a:xfrm>
            <a:prstGeom prst="line">
              <a:avLst/>
            </a:prstGeom>
            <a:noFill/>
            <a:ln w="38100">
              <a:solidFill>
                <a:srgbClr val="CCE8E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60" name="Line 62"/>
            <p:cNvSpPr>
              <a:spLocks noChangeShapeType="1"/>
            </p:cNvSpPr>
            <p:nvPr/>
          </p:nvSpPr>
          <p:spPr bwMode="auto">
            <a:xfrm>
              <a:off x="5511800" y="4059238"/>
              <a:ext cx="157163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61" name="Arc 63"/>
            <p:cNvSpPr>
              <a:spLocks/>
            </p:cNvSpPr>
            <p:nvPr/>
          </p:nvSpPr>
          <p:spPr bwMode="auto">
            <a:xfrm rot="1058534">
              <a:off x="5407025" y="4014788"/>
              <a:ext cx="241300" cy="185737"/>
            </a:xfrm>
            <a:custGeom>
              <a:avLst/>
              <a:gdLst>
                <a:gd name="T0" fmla="*/ 0 w 4266"/>
                <a:gd name="T1" fmla="*/ 2147483647 h 21600"/>
                <a:gd name="T2" fmla="*/ 2147483647 w 4266"/>
                <a:gd name="T3" fmla="*/ 2147483647 h 21600"/>
                <a:gd name="T4" fmla="*/ 2147483647 w 426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266"/>
                <a:gd name="T10" fmla="*/ 0 h 21600"/>
                <a:gd name="T11" fmla="*/ 4266 w 42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66" h="21600" fill="none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</a:path>
                <a:path w="4266" h="21600" stroke="0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  <a:lnTo>
                    <a:pt x="1496" y="21600"/>
                  </a:lnTo>
                  <a:lnTo>
                    <a:pt x="-1" y="51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62" name="Arc 64"/>
            <p:cNvSpPr>
              <a:spLocks/>
            </p:cNvSpPr>
            <p:nvPr/>
          </p:nvSpPr>
          <p:spPr bwMode="auto">
            <a:xfrm rot="-1116697">
              <a:off x="5459413" y="4094163"/>
              <a:ext cx="241300" cy="184150"/>
            </a:xfrm>
            <a:custGeom>
              <a:avLst/>
              <a:gdLst>
                <a:gd name="T0" fmla="*/ 0 w 4266"/>
                <a:gd name="T1" fmla="*/ 2147483647 h 21600"/>
                <a:gd name="T2" fmla="*/ 2147483647 w 4266"/>
                <a:gd name="T3" fmla="*/ 2147483647 h 21600"/>
                <a:gd name="T4" fmla="*/ 2147483647 w 426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266"/>
                <a:gd name="T10" fmla="*/ 0 h 21600"/>
                <a:gd name="T11" fmla="*/ 4266 w 42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66" h="21600" fill="none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</a:path>
                <a:path w="4266" h="21600" stroke="0" extrusionOk="0">
                  <a:moveTo>
                    <a:pt x="-1" y="51"/>
                  </a:moveTo>
                  <a:cubicBezTo>
                    <a:pt x="497" y="17"/>
                    <a:pt x="996" y="-1"/>
                    <a:pt x="1496" y="0"/>
                  </a:cubicBezTo>
                  <a:cubicBezTo>
                    <a:pt x="2422" y="0"/>
                    <a:pt x="3347" y="59"/>
                    <a:pt x="4265" y="178"/>
                  </a:cubicBezTo>
                  <a:lnTo>
                    <a:pt x="1496" y="21600"/>
                  </a:lnTo>
                  <a:lnTo>
                    <a:pt x="-1" y="51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763" name="Group 65"/>
            <p:cNvGrpSpPr>
              <a:grpSpLocks/>
            </p:cNvGrpSpPr>
            <p:nvPr/>
          </p:nvGrpSpPr>
          <p:grpSpPr bwMode="auto">
            <a:xfrm>
              <a:off x="4608513" y="3894138"/>
              <a:ext cx="279400" cy="384175"/>
              <a:chOff x="2345" y="6458"/>
              <a:chExt cx="320" cy="540"/>
            </a:xfrm>
          </p:grpSpPr>
          <p:sp>
            <p:nvSpPr>
              <p:cNvPr id="72810" name="AutoShape 66"/>
              <p:cNvSpPr>
                <a:spLocks noChangeArrowheads="1"/>
              </p:cNvSpPr>
              <p:nvPr/>
            </p:nvSpPr>
            <p:spPr bwMode="auto">
              <a:xfrm rot="-5400000">
                <a:off x="2231" y="6612"/>
                <a:ext cx="407" cy="18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175" cap="rnd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>
                <a:lvl1pPr fontAlgn="base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fontAlgn="base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fontAlgn="base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fontAlgn="base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fontAlgn="base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">
                  <a:spcBef>
                    <a:spcPct val="0"/>
                  </a:spcBef>
                  <a:buFontTx/>
                  <a:buNone/>
                </a:pPr>
                <a:endParaRPr lang="en-US" altLang="en-US" sz="2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11" name="Line 67"/>
              <p:cNvSpPr>
                <a:spLocks noChangeShapeType="1"/>
              </p:cNvSpPr>
              <p:nvPr/>
            </p:nvSpPr>
            <p:spPr bwMode="auto">
              <a:xfrm flipH="1">
                <a:off x="2535" y="6458"/>
                <a:ext cx="0" cy="540"/>
              </a:xfrm>
              <a:prstGeom prst="line">
                <a:avLst/>
              </a:prstGeom>
              <a:noFill/>
              <a:ln w="38100">
                <a:solidFill>
                  <a:srgbClr val="CCE8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12" name="Line 68"/>
              <p:cNvSpPr>
                <a:spLocks noChangeShapeType="1"/>
              </p:cNvSpPr>
              <p:nvPr/>
            </p:nvSpPr>
            <p:spPr bwMode="auto">
              <a:xfrm flipV="1">
                <a:off x="2345" y="6588"/>
                <a:ext cx="240" cy="12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13" name="Line 69"/>
              <p:cNvSpPr>
                <a:spLocks noChangeShapeType="1"/>
              </p:cNvSpPr>
              <p:nvPr/>
            </p:nvSpPr>
            <p:spPr bwMode="auto">
              <a:xfrm>
                <a:off x="2365" y="6708"/>
                <a:ext cx="300" cy="15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14" name="Line 70"/>
              <p:cNvSpPr>
                <a:spLocks noChangeShapeType="1"/>
              </p:cNvSpPr>
              <p:nvPr/>
            </p:nvSpPr>
            <p:spPr bwMode="auto">
              <a:xfrm>
                <a:off x="2355" y="6708"/>
                <a:ext cx="180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2764" name="Text Box 71"/>
            <p:cNvSpPr txBox="1">
              <a:spLocks noChangeArrowheads="1"/>
            </p:cNvSpPr>
            <p:nvPr/>
          </p:nvSpPr>
          <p:spPr bwMode="auto">
            <a:xfrm>
              <a:off x="1981200" y="2876550"/>
              <a:ext cx="10668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TBG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65" name="Text Box 72"/>
            <p:cNvSpPr txBox="1">
              <a:spLocks noChangeArrowheads="1"/>
            </p:cNvSpPr>
            <p:nvPr/>
          </p:nvSpPr>
          <p:spPr bwMode="auto">
            <a:xfrm>
              <a:off x="3276600" y="3790950"/>
              <a:ext cx="12954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Phase S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66" name="Oval 73"/>
            <p:cNvSpPr>
              <a:spLocks noChangeArrowheads="1"/>
            </p:cNvSpPr>
            <p:nvPr/>
          </p:nvSpPr>
          <p:spPr bwMode="auto">
            <a:xfrm>
              <a:off x="1550988" y="4462463"/>
              <a:ext cx="785812" cy="639762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67" name="Line 74"/>
            <p:cNvSpPr>
              <a:spLocks noChangeShapeType="1"/>
            </p:cNvSpPr>
            <p:nvPr/>
          </p:nvSpPr>
          <p:spPr bwMode="auto">
            <a:xfrm>
              <a:off x="1874838" y="4587875"/>
              <a:ext cx="0" cy="38417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68" name="Line 75"/>
            <p:cNvSpPr>
              <a:spLocks noChangeShapeType="1"/>
            </p:cNvSpPr>
            <p:nvPr/>
          </p:nvSpPr>
          <p:spPr bwMode="auto">
            <a:xfrm>
              <a:off x="1997075" y="4583113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69" name="Text Box 76"/>
            <p:cNvSpPr txBox="1">
              <a:spLocks noChangeArrowheads="1"/>
            </p:cNvSpPr>
            <p:nvPr/>
          </p:nvSpPr>
          <p:spPr bwMode="auto">
            <a:xfrm>
              <a:off x="1057275" y="4295775"/>
              <a:ext cx="8382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TBG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70" name="Oval 77"/>
            <p:cNvSpPr>
              <a:spLocks noChangeArrowheads="1"/>
            </p:cNvSpPr>
            <p:nvPr/>
          </p:nvSpPr>
          <p:spPr bwMode="auto">
            <a:xfrm>
              <a:off x="2870200" y="4462463"/>
              <a:ext cx="785813" cy="639762"/>
            </a:xfrm>
            <a:prstGeom prst="ellipse">
              <a:avLst/>
            </a:prstGeom>
            <a:solidFill>
              <a:srgbClr val="CCE8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1" name="Line 78"/>
            <p:cNvSpPr>
              <a:spLocks noChangeShapeType="1"/>
            </p:cNvSpPr>
            <p:nvPr/>
          </p:nvSpPr>
          <p:spPr bwMode="auto">
            <a:xfrm>
              <a:off x="3219450" y="4591050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2" name="Line 79"/>
            <p:cNvSpPr>
              <a:spLocks noChangeShapeType="1"/>
            </p:cNvSpPr>
            <p:nvPr/>
          </p:nvSpPr>
          <p:spPr bwMode="auto">
            <a:xfrm>
              <a:off x="3333750" y="4591050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3" name="Oval 80"/>
            <p:cNvSpPr>
              <a:spLocks noChangeArrowheads="1"/>
            </p:cNvSpPr>
            <p:nvPr/>
          </p:nvSpPr>
          <p:spPr bwMode="auto">
            <a:xfrm>
              <a:off x="4127500" y="4462463"/>
              <a:ext cx="787400" cy="639762"/>
            </a:xfrm>
            <a:prstGeom prst="ellipse">
              <a:avLst/>
            </a:prstGeom>
            <a:solidFill>
              <a:srgbClr val="CCE8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4" name="Line 81"/>
            <p:cNvSpPr>
              <a:spLocks noChangeShapeType="1"/>
            </p:cNvSpPr>
            <p:nvPr/>
          </p:nvSpPr>
          <p:spPr bwMode="auto">
            <a:xfrm>
              <a:off x="4476750" y="4591050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5" name="Line 82"/>
            <p:cNvSpPr>
              <a:spLocks noChangeShapeType="1"/>
            </p:cNvSpPr>
            <p:nvPr/>
          </p:nvSpPr>
          <p:spPr bwMode="auto">
            <a:xfrm>
              <a:off x="4591050" y="4591050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6" name="Oval 83"/>
            <p:cNvSpPr>
              <a:spLocks noChangeArrowheads="1"/>
            </p:cNvSpPr>
            <p:nvPr/>
          </p:nvSpPr>
          <p:spPr bwMode="auto">
            <a:xfrm>
              <a:off x="5429250" y="4462463"/>
              <a:ext cx="785813" cy="639762"/>
            </a:xfrm>
            <a:prstGeom prst="ellipse">
              <a:avLst/>
            </a:prstGeom>
            <a:solidFill>
              <a:srgbClr val="CCE8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endParaRPr lang="en-US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7" name="Line 84"/>
            <p:cNvSpPr>
              <a:spLocks noChangeShapeType="1"/>
            </p:cNvSpPr>
            <p:nvPr/>
          </p:nvSpPr>
          <p:spPr bwMode="auto">
            <a:xfrm>
              <a:off x="5778500" y="4591050"/>
              <a:ext cx="0" cy="384175"/>
            </a:xfrm>
            <a:prstGeom prst="line">
              <a:avLst/>
            </a:prstGeom>
            <a:noFill/>
            <a:ln w="28575">
              <a:solidFill>
                <a:srgbClr val="29292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8" name="Line 85"/>
            <p:cNvSpPr>
              <a:spLocks noChangeShapeType="1"/>
            </p:cNvSpPr>
            <p:nvPr/>
          </p:nvSpPr>
          <p:spPr bwMode="auto">
            <a:xfrm>
              <a:off x="5892800" y="4591050"/>
              <a:ext cx="0" cy="3841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79" name="Text Box 86"/>
            <p:cNvSpPr txBox="1">
              <a:spLocks noChangeArrowheads="1"/>
            </p:cNvSpPr>
            <p:nvPr/>
          </p:nvSpPr>
          <p:spPr bwMode="auto">
            <a:xfrm>
              <a:off x="4249738" y="5087938"/>
              <a:ext cx="7874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800" b="1">
                  <a:solidFill>
                    <a:srgbClr val="9933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</a:rPr>
                <a:t>TAC</a:t>
              </a:r>
              <a:endParaRPr lang="en-US" altLang="en-US" sz="1800" b="1">
                <a:solidFill>
                  <a:srgbClr val="993300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80" name="Line 87"/>
            <p:cNvSpPr>
              <a:spLocks noChangeShapeType="1"/>
            </p:cNvSpPr>
            <p:nvPr/>
          </p:nvSpPr>
          <p:spPr bwMode="auto">
            <a:xfrm flipV="1">
              <a:off x="4810125" y="5259388"/>
              <a:ext cx="14144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1" name="Line 88"/>
            <p:cNvSpPr>
              <a:spLocks noChangeShapeType="1"/>
            </p:cNvSpPr>
            <p:nvPr/>
          </p:nvSpPr>
          <p:spPr bwMode="auto">
            <a:xfrm flipV="1">
              <a:off x="2878138" y="5130800"/>
              <a:ext cx="0" cy="128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2" name="Line 89"/>
            <p:cNvSpPr>
              <a:spLocks noChangeShapeType="1"/>
            </p:cNvSpPr>
            <p:nvPr/>
          </p:nvSpPr>
          <p:spPr bwMode="auto">
            <a:xfrm flipV="1">
              <a:off x="6224588" y="5124450"/>
              <a:ext cx="0" cy="127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3" name="Line 90"/>
            <p:cNvSpPr>
              <a:spLocks noChangeShapeType="1"/>
            </p:cNvSpPr>
            <p:nvPr/>
          </p:nvSpPr>
          <p:spPr bwMode="auto">
            <a:xfrm flipH="1" flipV="1">
              <a:off x="3838575" y="2066925"/>
              <a:ext cx="0" cy="228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4" name="Arc 91"/>
            <p:cNvSpPr>
              <a:spLocks/>
            </p:cNvSpPr>
            <p:nvPr/>
          </p:nvSpPr>
          <p:spPr bwMode="auto">
            <a:xfrm rot="5591320">
              <a:off x="3332163" y="2887663"/>
              <a:ext cx="395287" cy="630237"/>
            </a:xfrm>
            <a:custGeom>
              <a:avLst/>
              <a:gdLst>
                <a:gd name="T0" fmla="*/ 0 w 21714"/>
                <a:gd name="T1" fmla="*/ 2147483647 h 21600"/>
                <a:gd name="T2" fmla="*/ 2147483647 w 21714"/>
                <a:gd name="T3" fmla="*/ 2147483647 h 21600"/>
                <a:gd name="T4" fmla="*/ 2147483647 w 2171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714"/>
                <a:gd name="T10" fmla="*/ 0 h 21600"/>
                <a:gd name="T11" fmla="*/ 21714 w 2171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14" h="21600" fill="none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</a:path>
                <a:path w="21714" h="21600" stroke="0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  <a:lnTo>
                    <a:pt x="1120" y="2160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5" name="Arc 92"/>
            <p:cNvSpPr>
              <a:spLocks/>
            </p:cNvSpPr>
            <p:nvPr/>
          </p:nvSpPr>
          <p:spPr bwMode="auto">
            <a:xfrm rot="15668854" flipH="1">
              <a:off x="3966369" y="2936081"/>
              <a:ext cx="390525" cy="544513"/>
            </a:xfrm>
            <a:custGeom>
              <a:avLst/>
              <a:gdLst>
                <a:gd name="T0" fmla="*/ 0 w 20594"/>
                <a:gd name="T1" fmla="*/ 0 h 21600"/>
                <a:gd name="T2" fmla="*/ 2147483647 w 20594"/>
                <a:gd name="T3" fmla="*/ 2147483647 h 21600"/>
                <a:gd name="T4" fmla="*/ 0 w 2059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594"/>
                <a:gd name="T10" fmla="*/ 0 h 21600"/>
                <a:gd name="T11" fmla="*/ 20594 w 20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94" h="21600" fill="none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</a:path>
                <a:path w="20594" h="21600" stroke="0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6" name="Arc 93"/>
            <p:cNvSpPr>
              <a:spLocks/>
            </p:cNvSpPr>
            <p:nvPr/>
          </p:nvSpPr>
          <p:spPr bwMode="auto">
            <a:xfrm rot="5591320">
              <a:off x="2311400" y="4364038"/>
              <a:ext cx="249238" cy="373062"/>
            </a:xfrm>
            <a:custGeom>
              <a:avLst/>
              <a:gdLst>
                <a:gd name="T0" fmla="*/ 0 w 21714"/>
                <a:gd name="T1" fmla="*/ 2147483647 h 21600"/>
                <a:gd name="T2" fmla="*/ 2147483647 w 21714"/>
                <a:gd name="T3" fmla="*/ 2147483647 h 21600"/>
                <a:gd name="T4" fmla="*/ 2147483647 w 2171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714"/>
                <a:gd name="T10" fmla="*/ 0 h 21600"/>
                <a:gd name="T11" fmla="*/ 21714 w 2171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14" h="21600" fill="none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</a:path>
                <a:path w="21714" h="21600" stroke="0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  <a:lnTo>
                    <a:pt x="1120" y="2160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7" name="Arc 94"/>
            <p:cNvSpPr>
              <a:spLocks/>
            </p:cNvSpPr>
            <p:nvPr/>
          </p:nvSpPr>
          <p:spPr bwMode="auto">
            <a:xfrm rot="16530564" flipH="1">
              <a:off x="2696369" y="4360069"/>
              <a:ext cx="233363" cy="384175"/>
            </a:xfrm>
            <a:custGeom>
              <a:avLst/>
              <a:gdLst>
                <a:gd name="T0" fmla="*/ 0 w 20594"/>
                <a:gd name="T1" fmla="*/ 0 h 21600"/>
                <a:gd name="T2" fmla="*/ 2147483647 w 20594"/>
                <a:gd name="T3" fmla="*/ 2147483647 h 21600"/>
                <a:gd name="T4" fmla="*/ 0 w 2059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594"/>
                <a:gd name="T10" fmla="*/ 0 h 21600"/>
                <a:gd name="T11" fmla="*/ 20594 w 20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94" h="21600" fill="none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</a:path>
                <a:path w="20594" h="21600" stroke="0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8" name="Arc 95"/>
            <p:cNvSpPr>
              <a:spLocks/>
            </p:cNvSpPr>
            <p:nvPr/>
          </p:nvSpPr>
          <p:spPr bwMode="auto">
            <a:xfrm rot="2538541">
              <a:off x="5062538" y="3416300"/>
              <a:ext cx="349250" cy="369888"/>
            </a:xfrm>
            <a:custGeom>
              <a:avLst/>
              <a:gdLst>
                <a:gd name="T0" fmla="*/ 0 w 21714"/>
                <a:gd name="T1" fmla="*/ 2147483647 h 21600"/>
                <a:gd name="T2" fmla="*/ 2147483647 w 21714"/>
                <a:gd name="T3" fmla="*/ 2147483647 h 21600"/>
                <a:gd name="T4" fmla="*/ 2147483647 w 2171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714"/>
                <a:gd name="T10" fmla="*/ 0 h 21600"/>
                <a:gd name="T11" fmla="*/ 21714 w 2171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14" h="21600" fill="none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</a:path>
                <a:path w="21714" h="21600" stroke="0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  <a:lnTo>
                    <a:pt x="1120" y="2160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89" name="Arc 96"/>
            <p:cNvSpPr>
              <a:spLocks/>
            </p:cNvSpPr>
            <p:nvPr/>
          </p:nvSpPr>
          <p:spPr bwMode="auto">
            <a:xfrm rot="19317590" flipH="1">
              <a:off x="2322513" y="3448050"/>
              <a:ext cx="349250" cy="381000"/>
            </a:xfrm>
            <a:custGeom>
              <a:avLst/>
              <a:gdLst>
                <a:gd name="T0" fmla="*/ 0 w 20594"/>
                <a:gd name="T1" fmla="*/ 0 h 21600"/>
                <a:gd name="T2" fmla="*/ 2147483647 w 20594"/>
                <a:gd name="T3" fmla="*/ 2147483647 h 21600"/>
                <a:gd name="T4" fmla="*/ 0 w 2059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594"/>
                <a:gd name="T10" fmla="*/ 0 h 21600"/>
                <a:gd name="T11" fmla="*/ 20594 w 20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94" h="21600" fill="none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</a:path>
                <a:path w="20594" h="21600" stroke="0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90" name="Arc 97"/>
            <p:cNvSpPr>
              <a:spLocks/>
            </p:cNvSpPr>
            <p:nvPr/>
          </p:nvSpPr>
          <p:spPr bwMode="auto">
            <a:xfrm rot="5400000">
              <a:off x="4865688" y="4357687"/>
              <a:ext cx="249238" cy="373063"/>
            </a:xfrm>
            <a:custGeom>
              <a:avLst/>
              <a:gdLst>
                <a:gd name="T0" fmla="*/ 0 w 21714"/>
                <a:gd name="T1" fmla="*/ 2147483647 h 21600"/>
                <a:gd name="T2" fmla="*/ 2147483647 w 21714"/>
                <a:gd name="T3" fmla="*/ 2147483647 h 21600"/>
                <a:gd name="T4" fmla="*/ 2147483647 w 2171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714"/>
                <a:gd name="T10" fmla="*/ 0 h 21600"/>
                <a:gd name="T11" fmla="*/ 21714 w 2171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14" h="21600" fill="none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</a:path>
                <a:path w="21714" h="21600" stroke="0" extrusionOk="0">
                  <a:moveTo>
                    <a:pt x="0" y="29"/>
                  </a:moveTo>
                  <a:cubicBezTo>
                    <a:pt x="373" y="9"/>
                    <a:pt x="746" y="-1"/>
                    <a:pt x="1120" y="0"/>
                  </a:cubicBezTo>
                  <a:cubicBezTo>
                    <a:pt x="10539" y="0"/>
                    <a:pt x="18872" y="6104"/>
                    <a:pt x="21714" y="15084"/>
                  </a:cubicBezTo>
                  <a:lnTo>
                    <a:pt x="1120" y="2160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91" name="Arc 98"/>
            <p:cNvSpPr>
              <a:spLocks/>
            </p:cNvSpPr>
            <p:nvPr/>
          </p:nvSpPr>
          <p:spPr bwMode="auto">
            <a:xfrm rot="16530564" flipH="1">
              <a:off x="5242719" y="4353719"/>
              <a:ext cx="233363" cy="384175"/>
            </a:xfrm>
            <a:custGeom>
              <a:avLst/>
              <a:gdLst>
                <a:gd name="T0" fmla="*/ 0 w 20594"/>
                <a:gd name="T1" fmla="*/ 0 h 21600"/>
                <a:gd name="T2" fmla="*/ 2147483647 w 20594"/>
                <a:gd name="T3" fmla="*/ 2147483647 h 21600"/>
                <a:gd name="T4" fmla="*/ 0 w 20594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594"/>
                <a:gd name="T10" fmla="*/ 0 h 21600"/>
                <a:gd name="T11" fmla="*/ 20594 w 20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94" h="21600" fill="none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</a:path>
                <a:path w="20594" h="21600" stroke="0" extrusionOk="0">
                  <a:moveTo>
                    <a:pt x="-1" y="0"/>
                  </a:moveTo>
                  <a:cubicBezTo>
                    <a:pt x="9419" y="0"/>
                    <a:pt x="17752" y="6104"/>
                    <a:pt x="20594" y="1508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ysDot"/>
              <a:round/>
              <a:headEnd type="none" w="lg" len="lg"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92" name="Text Box 99"/>
            <p:cNvSpPr txBox="1">
              <a:spLocks noChangeArrowheads="1"/>
            </p:cNvSpPr>
            <p:nvPr/>
          </p:nvSpPr>
          <p:spPr bwMode="auto">
            <a:xfrm>
              <a:off x="4975225" y="3833813"/>
              <a:ext cx="471488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ja-JP" sz="1200" b="1">
                  <a:solidFill>
                    <a:srgbClr val="FF9900"/>
                  </a:solidFill>
                  <a:latin typeface="Arial" panose="020B0604020202020204" pitchFamily="34" charset="0"/>
                  <a:ea typeface="MS Mincho" pitchFamily="49" charset="-128"/>
                  <a:cs typeface="Arial" panose="020B0604020202020204" pitchFamily="34" charset="0"/>
                  <a:sym typeface="Symbol" pitchFamily="18" charset="2"/>
                </a:rPr>
                <a:t></a:t>
              </a:r>
              <a:endParaRPr lang="en-US" altLang="en-US" sz="2800" b="1"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endParaRPr>
            </a:p>
          </p:txBody>
        </p:sp>
        <p:sp>
          <p:nvSpPr>
            <p:cNvPr id="72793" name="Rectangle 100"/>
            <p:cNvSpPr>
              <a:spLocks noChangeArrowheads="1"/>
            </p:cNvSpPr>
            <p:nvPr/>
          </p:nvSpPr>
          <p:spPr bwMode="auto">
            <a:xfrm>
              <a:off x="762000" y="5522172"/>
              <a:ext cx="7696200" cy="75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indent="457200"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Mạch DNA </a:t>
              </a:r>
              <a:r>
                <a:rPr lang="vi-VN" altLang="en-US" sz="2400" b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đượ</a:t>
              </a:r>
              <a:r>
                <a:rPr lang="en-US" altLang="en-US" sz="2400" b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tổng hợp luôn luôn </a:t>
              </a:r>
              <a:r>
                <a:rPr lang="vi-VN" altLang="en-US" sz="2400" b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r>
                <a:rPr lang="en-US" altLang="en-US" sz="2400" b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vào TAC và các TBG luôn giữ mạch khuôn (mạch bất tử) </a:t>
              </a:r>
            </a:p>
          </p:txBody>
        </p:sp>
        <p:sp>
          <p:nvSpPr>
            <p:cNvPr id="72794" name="Rectangle 102"/>
            <p:cNvSpPr>
              <a:spLocks noChangeArrowheads="1"/>
            </p:cNvSpPr>
            <p:nvPr/>
          </p:nvSpPr>
          <p:spPr bwMode="auto">
            <a:xfrm>
              <a:off x="5081588" y="1217147"/>
              <a:ext cx="32399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(immortal strand) </a:t>
              </a:r>
            </a:p>
          </p:txBody>
        </p:sp>
        <p:sp>
          <p:nvSpPr>
            <p:cNvPr id="72795" name="Rectangle 103"/>
            <p:cNvSpPr>
              <a:spLocks noChangeArrowheads="1"/>
            </p:cNvSpPr>
            <p:nvPr/>
          </p:nvSpPr>
          <p:spPr bwMode="auto">
            <a:xfrm>
              <a:off x="5867400" y="2735332"/>
              <a:ext cx="302865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fontAlgn="base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fontAlgn="base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fontAlgn="base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fontAlgn="base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fontAlgn="base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vi-VN" altLang="en-US" sz="2000" b="1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en-US" sz="2000" b="1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TAC: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vi-VN" altLang="en-US" sz="2000" b="1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ransit amplifying cell)</a:t>
              </a:r>
              <a:r>
                <a:rPr lang="en-US" altLang="en-US" sz="2000" b="1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72796" name="Picture 9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988" y="636588"/>
              <a:ext cx="62230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797" name="Picture 9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450" y="650875"/>
              <a:ext cx="71120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798" name="Picture 9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875" y="642938"/>
              <a:ext cx="503238" cy="527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799" name="Picture 1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636588"/>
              <a:ext cx="573088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0" name="Picture 10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5" y="636588"/>
              <a:ext cx="60325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1" name="Picture 1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675" y="636588"/>
              <a:ext cx="714375" cy="547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2" name="Picture 10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375" y="636588"/>
              <a:ext cx="547688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3" name="Picture 9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088" y="650875"/>
              <a:ext cx="709612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4" name="Picture 1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425" y="636588"/>
              <a:ext cx="714375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5" name="Picture 10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25" y="1122363"/>
              <a:ext cx="122238" cy="11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6" name="Picture 10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73697">
              <a:off x="5398294" y="437356"/>
              <a:ext cx="115888" cy="225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7" name="Picture 10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863" y="533400"/>
              <a:ext cx="269875" cy="12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8" name="Picture 10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263" y="582613"/>
              <a:ext cx="95250" cy="14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809" name="Picture 10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463550"/>
              <a:ext cx="150813" cy="15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63750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566" y="1556480"/>
            <a:ext cx="870749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28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 giáp (thyroid) ở người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 hoạt động khi cơ thể chưa dậy thì.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 được gọi là tuyến cận giáp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Tiết ra hormon insulin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 xuất hormon có chứa iod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6" y="523875"/>
            <a:ext cx="8705850" cy="6334125"/>
          </a:xfrm>
          <a:prstGeom prst="rect">
            <a:avLst/>
          </a:prstGeom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3044954" y="676730"/>
            <a:ext cx="26924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Tùng</a:t>
            </a: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(Pineal)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3331464" y="1067166"/>
            <a:ext cx="21226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T. D</a:t>
            </a:r>
            <a:r>
              <a:rPr lang="vi-VN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ướ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đồ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(Hypothalamus)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093455" y="1741718"/>
            <a:ext cx="25449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Yên</a:t>
            </a: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(Pituitary)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3159896" y="2144496"/>
            <a:ext cx="2489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T. Giáp (Thyroid)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3433151" y="2507137"/>
            <a:ext cx="19223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Cận</a:t>
            </a: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giáp</a:t>
            </a:r>
            <a:endParaRPr lang="en-US" sz="2000" b="1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Parathyroids</a:t>
            </a: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3074894" y="3191435"/>
            <a:ext cx="2464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Ức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(Thymus)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3288304" y="3607802"/>
            <a:ext cx="16088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thận</a:t>
            </a:r>
            <a:endParaRPr lang="en-US" sz="2000" b="1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(Adrenals)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2714718" y="4621306"/>
            <a:ext cx="26417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Tụy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(Pancreas)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835304" y="5296056"/>
            <a:ext cx="20237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Buồng</a:t>
            </a: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trứng</a:t>
            </a:r>
            <a:endParaRPr lang="en-US" sz="2000" b="1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(Ovary) 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4331434" y="5841887"/>
            <a:ext cx="1676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NI-Avo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NI-Avo" pitchFamily="2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Tinh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hoàn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(Testes)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7200" y="219861"/>
            <a:ext cx="395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CÁC TUYẾN THẦN KINH - TIẾT</a:t>
            </a:r>
          </a:p>
        </p:txBody>
      </p:sp>
    </p:spTree>
    <p:extLst>
      <p:ext uri="{BB962C8B-B14F-4D97-AF65-F5344CB8AC3E}">
        <p14:creationId xmlns:p14="http://schemas.microsoft.com/office/powerpoint/2010/main" val="95398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3851" y="1631124"/>
            <a:ext cx="933061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29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 tự đúng của 1 cung phản xạ thần kinh (TK)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TK hướng tâm - tác quan - thụ quan.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TK trung ương - TK ly tâm - TK hướng tâm.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Thụ quan - TK trung ương - tác quan.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Tác quan - TK hướng tâm - TK ly tâm.</a:t>
            </a:r>
            <a:endParaRPr lang="en-US" sz="2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1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3132" y="528935"/>
            <a:ext cx="8701936" cy="5795665"/>
            <a:chOff x="289664" y="528935"/>
            <a:chExt cx="8701936" cy="5795665"/>
          </a:xfrm>
        </p:grpSpPr>
        <p:pic>
          <p:nvPicPr>
            <p:cNvPr id="19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30590" flipV="1">
              <a:off x="2819067" y="1687338"/>
              <a:ext cx="3051751" cy="258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6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34607" flipV="1">
              <a:off x="4623006" y="1466708"/>
              <a:ext cx="3220105" cy="2730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048" y="1981200"/>
              <a:ext cx="420112" cy="2080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885782" y="3978615"/>
              <a:ext cx="861220" cy="93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7" name="Picture 13" descr="http://www.channel4.com/learning/microsites/R/robots/images/science/armani.gif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45620" y="3656014"/>
              <a:ext cx="1568874" cy="134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http://www.clker.com/cliparts/d/9/5/c/1206565055109646538keikannui_neuron-interneuron_2.svg.hi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9796" y="3400976"/>
              <a:ext cx="676593" cy="50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3590153" y="4800600"/>
              <a:ext cx="20281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Thụ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</a:t>
              </a:r>
              <a:endPara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6407528" y="4953000"/>
              <a:ext cx="22587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(5)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1319019" y="1524000"/>
              <a:ext cx="2013253" cy="74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 TK</a:t>
              </a:r>
            </a:p>
            <a:p>
              <a:pPr algn="r"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vi-V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ướ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endPara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4574680" y="528935"/>
              <a:ext cx="28832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(3) TK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 </a:t>
              </a:r>
            </a:p>
          </p:txBody>
        </p:sp>
        <p:sp>
          <p:nvSpPr>
            <p:cNvPr id="28" name="Text Box 12"/>
            <p:cNvSpPr txBox="1">
              <a:spLocks noChangeArrowheads="1"/>
            </p:cNvSpPr>
            <p:nvPr/>
          </p:nvSpPr>
          <p:spPr bwMode="auto">
            <a:xfrm>
              <a:off x="6456472" y="1861625"/>
              <a:ext cx="25351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(4) TK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ly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endPara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2971800" y="5832157"/>
              <a:ext cx="3951723" cy="492443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600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SƠ ĐỒ CUNG PHẢN XẠ</a:t>
              </a:r>
            </a:p>
          </p:txBody>
        </p:sp>
        <p:pic>
          <p:nvPicPr>
            <p:cNvPr id="32" name="Picture 85" descr="sparkle3(1)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268" y="2216804"/>
              <a:ext cx="421854" cy="42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85" descr="sparkle3(1)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386" y="3443287"/>
              <a:ext cx="421854" cy="42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85" descr="sparkle3(1)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723" y="2576729"/>
              <a:ext cx="421854" cy="42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85" descr="sparkle3(1)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218" y="1311291"/>
              <a:ext cx="421854" cy="42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http://beta.learningworksforkids.com/wp-content/uploads/Brain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3909" y="1096054"/>
              <a:ext cx="881653" cy="1004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5" descr="sparkle3(1)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268" y="1148384"/>
              <a:ext cx="421854" cy="42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85" descr="sparkle3(1)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62" y="4017201"/>
              <a:ext cx="421854" cy="42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0" name="Picture 26" descr="http://it-claim.ru/Education/Course/AI/img/neuron_102x77_transparen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487655">
              <a:off x="2935415" y="3959635"/>
              <a:ext cx="1009222" cy="10092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blinks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188" y="4176578"/>
              <a:ext cx="655442" cy="57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8" descr="fleche_9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94882">
              <a:off x="3763243" y="3327516"/>
              <a:ext cx="325395" cy="10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fleche_9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54563">
              <a:off x="4366018" y="2024205"/>
              <a:ext cx="305644" cy="10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8" descr="fleche_9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73731">
              <a:off x="6624667" y="3068150"/>
              <a:ext cx="316854" cy="106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8" descr="fleche_9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0348">
              <a:off x="5794728" y="2069380"/>
              <a:ext cx="338789" cy="11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1" descr="http://www.quickcashbusinesses.com/animated_arrow.gif"/>
            <p:cNvPicPr>
              <a:picLocks noChangeAspect="1" noChangeArrowheads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08884">
              <a:off x="2153955" y="3210388"/>
              <a:ext cx="5619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893872" y="2667000"/>
              <a:ext cx="1996412" cy="1075892"/>
            </a:xfrm>
            <a:prstGeom prst="ellipse">
              <a:avLst/>
            </a:prstGeom>
            <a:solidFill>
              <a:srgbClr val="FD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004073" y="2866457"/>
              <a:ext cx="1814920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TÁC NHÂN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KÍCH THÍCH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2016701">
              <a:off x="1637745" y="4053270"/>
              <a:ext cx="1119195" cy="3838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anDown">
                <a:avLst>
                  <a:gd name="adj" fmla="val 33333"/>
                </a:avLst>
              </a:prstTxWarp>
              <a:spAutoFit/>
            </a:bodyPr>
            <a:lstStyle/>
            <a:p>
              <a:pPr algn="ctr"/>
              <a:r>
                <a:rPr lang="en-US" sz="5400" dirty="0" err="1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5400" cap="none" spc="0" dirty="0" err="1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gưỡng</a:t>
              </a:r>
              <a:endParaRPr lang="en-US" sz="5400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Callout 7"/>
            <p:cNvSpPr/>
            <p:nvPr/>
          </p:nvSpPr>
          <p:spPr>
            <a:xfrm rot="10800000">
              <a:off x="676132" y="4610910"/>
              <a:ext cx="1758810" cy="1027890"/>
            </a:xfrm>
            <a:prstGeom prst="wedgeEllipseCallout">
              <a:avLst>
                <a:gd name="adj1" fmla="val -29583"/>
                <a:gd name="adj2" fmla="val 71072"/>
              </a:avLst>
            </a:prstGeom>
            <a:noFill/>
            <a:ln w="3175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1707" y="4771524"/>
              <a:ext cx="1426994" cy="688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8000"/>
                </a:lnSpc>
              </a:pPr>
              <a:r>
                <a:rPr lang="en-US" sz="2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.Time</a:t>
              </a:r>
            </a:p>
            <a:p>
              <a:pPr>
                <a:lnSpc>
                  <a:spcPct val="88000"/>
                </a:lnSpc>
              </a:pPr>
              <a:r>
                <a:rPr lang="en-US" sz="2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.Intensity</a:t>
              </a: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289664" y="802957"/>
              <a:ext cx="3815468" cy="492443"/>
            </a:xfrm>
            <a:prstGeom prst="rect">
              <a:avLst/>
            </a:prstGeom>
            <a:noFill/>
            <a:ln w="9525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HOẠT ĐỘNG PHẢN XẠ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7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6453" y="1668447"/>
            <a:ext cx="7072602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1745" marR="0" indent="-457200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Ở cơ thể người trưởng thành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600" b="1" u="sng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 tổng số 206 xương căn bản.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 tổng số 306 xương căn bản.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 tổng số 96 xương căn bản.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1699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dữ kiện a,b,c đều sai.</a:t>
            </a:r>
            <a:endParaRPr lang="en-US" sz="2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90563" y="1087438"/>
            <a:ext cx="8236959" cy="4779961"/>
            <a:chOff x="538163" y="1087437"/>
            <a:chExt cx="8236959" cy="4779624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538163" y="1087437"/>
              <a:ext cx="8236959" cy="4779624"/>
              <a:chOff x="538162" y="1327150"/>
              <a:chExt cx="8236701" cy="4779182"/>
            </a:xfrm>
          </p:grpSpPr>
          <p:pic>
            <p:nvPicPr>
              <p:cNvPr id="6" name="Picture 4" descr="skltn01"/>
              <p:cNvPicPr>
                <a:picLocks noChangeAspect="1" noChangeArrowheads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4351" y="2785816"/>
                <a:ext cx="3320512" cy="3320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 Box 6"/>
              <p:cNvSpPr txBox="1">
                <a:spLocks noChangeArrowheads="1"/>
              </p:cNvSpPr>
              <p:nvPr/>
            </p:nvSpPr>
            <p:spPr bwMode="auto">
              <a:xfrm>
                <a:off x="538162" y="1327150"/>
                <a:ext cx="6687842" cy="553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9pPr>
              </a:lstStyle>
              <a:p>
                <a:pPr eaLnBrk="1" hangingPunct="1"/>
                <a:r>
                  <a:rPr lang="en-US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- 206 x</a:t>
                </a:r>
                <a:r>
                  <a:rPr lang="vi-VN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ươ</a:t>
                </a:r>
                <a:r>
                  <a:rPr lang="en-US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ng c</a:t>
                </a:r>
                <a:r>
                  <a:rPr lang="vi-VN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ă</a:t>
                </a:r>
                <a:r>
                  <a:rPr lang="en-US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n </a:t>
                </a:r>
                <a:r>
                  <a:rPr lang="en-US" altLang="en-US" sz="3000" b="1" dirty="0" err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bản</a:t>
                </a:r>
                <a:r>
                  <a:rPr lang="en-US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 (s</a:t>
                </a:r>
                <a:r>
                  <a:rPr lang="vi-VN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ơ</a:t>
                </a:r>
                <a:r>
                  <a:rPr lang="en-US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 </a:t>
                </a:r>
                <a:r>
                  <a:rPr lang="en-US" altLang="en-US" sz="3000" b="1" dirty="0" err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sinh</a:t>
                </a:r>
                <a:r>
                  <a:rPr lang="en-US" altLang="en-US" sz="3000" b="1" dirty="0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 ~300)</a:t>
                </a:r>
              </a:p>
            </p:txBody>
          </p:sp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538162" y="1935163"/>
                <a:ext cx="6783635" cy="553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9pPr>
              </a:lstStyle>
              <a:p>
                <a:pPr eaLnBrk="1" hangingPunct="1"/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- Trọng l</a:t>
                </a:r>
                <a:r>
                  <a:rPr lang="vi-VN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ượ</a:t>
                </a:r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ng x</a:t>
                </a:r>
                <a:r>
                  <a:rPr lang="vi-VN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ươ</a:t>
                </a:r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ng 15-20% c</a:t>
                </a:r>
                <a:r>
                  <a:rPr lang="vi-VN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ơ</a:t>
                </a:r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 thể</a:t>
                </a: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538162" y="2544763"/>
                <a:ext cx="7510157" cy="553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VNI-Avo" pitchFamily="2" charset="0"/>
                  </a:defRPr>
                </a:lvl9pPr>
              </a:lstStyle>
              <a:p>
                <a:pPr eaLnBrk="1" hangingPunct="1"/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- Điểm gắn 600 c</a:t>
                </a:r>
                <a:r>
                  <a:rPr lang="vi-VN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ơ</a:t>
                </a:r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 (36-42% trọng l</a:t>
                </a:r>
                <a:r>
                  <a:rPr lang="vi-VN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ượ</a:t>
                </a:r>
                <a:r>
                  <a:rPr lang="en-US" altLang="en-US" sz="3000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ng)</a:t>
                </a:r>
              </a:p>
            </p:txBody>
          </p:sp>
        </p:grpSp>
        <p:sp>
          <p:nvSpPr>
            <p:cNvPr id="4" name="Text Box 25"/>
            <p:cNvSpPr txBox="1">
              <a:spLocks noChangeArrowheads="1"/>
            </p:cNvSpPr>
            <p:nvPr/>
          </p:nvSpPr>
          <p:spPr bwMode="auto">
            <a:xfrm>
              <a:off x="838200" y="3627786"/>
              <a:ext cx="5227713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VNI-Avo" pitchFamily="2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VNI-Avo" pitchFamily="2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VNI-Avo" pitchFamily="2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VNI-Avo" pitchFamily="2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VNI-Avo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NI-Avo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NI-Avo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NI-Avo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NI-Avo" pitchFamily="2" charset="0"/>
                </a:defRPr>
              </a:lvl9pPr>
            </a:lstStyle>
            <a:p>
              <a:pPr eaLnBrk="1" hangingPunct="1"/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Các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x</a:t>
              </a:r>
              <a:r>
                <a:rPr lang="vi-VN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ươ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ng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nối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với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nhau</a:t>
              </a:r>
              <a:endParaRPr lang="en-US" altLang="en-US" sz="3000" b="1" dirty="0">
                <a:solidFill>
                  <a:srgbClr val="00FF00"/>
                </a:solidFill>
                <a:latin typeface="Arial" charset="0"/>
                <a:cs typeface="Arial" charset="0"/>
              </a:endParaRPr>
            </a:p>
            <a:p>
              <a:pPr eaLnBrk="1" hangingPunct="1"/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nhờ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hệ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thống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khớp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(Joints)</a:t>
              </a:r>
            </a:p>
            <a:p>
              <a:pPr eaLnBrk="1" hangingPunct="1"/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và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hệ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thống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en-US" sz="3000" b="1" dirty="0" err="1">
                  <a:solidFill>
                    <a:srgbClr val="00FF00"/>
                  </a:solidFill>
                  <a:latin typeface="Arial" charset="0"/>
                  <a:cs typeface="Arial" charset="0"/>
                </a:rPr>
                <a:t>sụn</a:t>
              </a:r>
              <a:r>
                <a:rPr lang="en-US" altLang="en-US" sz="30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 (cartilage)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6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FMAL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48" y="5586269"/>
            <a:ext cx="485805" cy="6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RMAL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677" y="5523516"/>
            <a:ext cx="546170" cy="57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396383" y="5338264"/>
            <a:ext cx="0" cy="3686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32512" y="3898130"/>
            <a:ext cx="403967" cy="2075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658927" y="5626611"/>
            <a:ext cx="1503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Gamete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724442" y="4785143"/>
            <a:ext cx="1364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Zygote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692477" y="4026411"/>
            <a:ext cx="15215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cs typeface="Arial" charset="0"/>
              </a:rPr>
              <a:t>Embryo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526371" y="3368720"/>
            <a:ext cx="13628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err="1">
                <a:solidFill>
                  <a:srgbClr val="FFFF00"/>
                </a:solidFill>
                <a:cs typeface="Arial" charset="0"/>
              </a:rPr>
              <a:t>Morula</a:t>
            </a:r>
            <a:endParaRPr lang="en-US" altLang="en-US" sz="2800" b="1" dirty="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212171" y="2796194"/>
            <a:ext cx="20056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cs typeface="Arial" charset="0"/>
              </a:rPr>
              <a:t>Blastocyst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433801" y="2225720"/>
            <a:ext cx="1643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cs typeface="Arial" charset="0"/>
              </a:rPr>
              <a:t>Gastrula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736171" y="1559065"/>
            <a:ext cx="11448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cs typeface="Arial" charset="0"/>
              </a:rPr>
              <a:t>Fetus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758583" y="826011"/>
            <a:ext cx="1083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cs typeface="Arial" charset="0"/>
              </a:rPr>
              <a:t>Body</a:t>
            </a: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V="1">
            <a:off x="5646404" y="3285461"/>
            <a:ext cx="403967" cy="2075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 flipV="1">
            <a:off x="6699757" y="2695152"/>
            <a:ext cx="403967" cy="2075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V="1">
            <a:off x="4414312" y="4483611"/>
            <a:ext cx="0" cy="3686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V="1">
            <a:off x="7296465" y="2013352"/>
            <a:ext cx="0" cy="30466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 flipV="1">
            <a:off x="7305430" y="1305140"/>
            <a:ext cx="0" cy="30466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1066800" y="1990454"/>
            <a:ext cx="2425664" cy="954107"/>
          </a:xfrm>
          <a:prstGeom prst="rect">
            <a:avLst/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66FFFF"/>
                </a:solidFill>
                <a:cs typeface="Arial" charset="0"/>
              </a:rPr>
              <a:t>TỪ TẾ BÀO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66FFFF"/>
                </a:solidFill>
                <a:cs typeface="Arial" charset="0"/>
              </a:rPr>
              <a:t>ĐẾN CƠ THỂ</a:t>
            </a:r>
          </a:p>
        </p:txBody>
      </p:sp>
      <p:pic>
        <p:nvPicPr>
          <p:cNvPr id="22" name="Picture 2" descr="EMBRYO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0" y="4483846"/>
            <a:ext cx="1524096" cy="114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 descr="babygrow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34" y="886091"/>
            <a:ext cx="1062105" cy="114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0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auf Gif I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2735"/>
            <a:ext cx="3377471" cy="388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97762" y="127718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TẠM BIỆT</a:t>
            </a:r>
            <a:endParaRPr lang="en-US" sz="4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7762" y="2543005"/>
            <a:ext cx="480452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vi-VN" sz="4800" b="1" dirty="0" smtClean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các </a:t>
            </a:r>
            <a:r>
              <a:rPr lang="vi-VN" sz="4800" b="1" dirty="0" smtClean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</a:p>
          <a:p>
            <a:pPr algn="r">
              <a:spcAft>
                <a:spcPts val="600"/>
              </a:spcAft>
            </a:pPr>
            <a:r>
              <a:rPr lang="vi-VN" sz="4800" b="1" dirty="0" smtClean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thật </a:t>
            </a:r>
            <a:r>
              <a:rPr lang="vi-VN" sz="4800" b="1" dirty="0" smtClean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</a:p>
          <a:p>
            <a:pPr algn="r"/>
            <a:r>
              <a:rPr lang="vi-VN" sz="6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HẠNH PHÚC</a:t>
            </a:r>
            <a:endParaRPr lang="en-US" sz="6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661" y="1850571"/>
            <a:ext cx="8534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Virus corona gây hại cho cơ thể người bởi</a:t>
            </a:r>
            <a:r>
              <a:rPr lang="en-US" sz="2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vi-VN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Kích thích tế bào phổi tiết quá mức cytokin</a:t>
            </a:r>
            <a:r>
              <a:rPr lang="en-US" sz="2600" b="1" u="sng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u="sng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Kích thích bạch cầu tiết chất insulin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Ức chế sự hoạt động của tim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Gây rối loạn thân nhiệt cơ thể</a:t>
            </a:r>
            <a:r>
              <a:rPr 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urm- und Unwettertimelapse: Pursuit – Das Kraftfuttermischwer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5" y="1088572"/>
            <a:ext cx="9158515" cy="57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ath Sticker GIF | Gfyca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8" y="2206170"/>
            <a:ext cx="3714751" cy="452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ree PNG Clouds - Konf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80" y="449470"/>
            <a:ext cx="8578619" cy="10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666073" y="1891346"/>
            <a:ext cx="5706534" cy="1013848"/>
            <a:chOff x="4089814" y="2681745"/>
            <a:chExt cx="4287405" cy="680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8" name="Picture 2" descr="lyCyan.GIF">
              <a:hlinkClick r:id="rId6"/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1594" y="2683638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0" descr="ltCyan.GIF">
              <a:hlinkClick r:id="rId8"/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129" y="2683228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lnCyan.GIF">
              <a:hlinkClick r:id="rId10"/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1351" y="2695983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loCyan.GIF">
              <a:hlinkClick r:id="rId12"/>
            </p:cNvPr>
            <p:cNvPicPr>
              <a:picLocks noChangeAspect="1" noChangeArrowheads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677" y="2685378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30" descr="liCyan.GIF">
              <a:hlinkClick r:id="rId14"/>
            </p:cNvPr>
            <p:cNvPicPr>
              <a:picLocks noChangeAspect="1" noChangeArrowheads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3007" y="2683892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34" descr="lkCyan.GIF">
              <a:hlinkClick r:id="rId16"/>
            </p:cNvPr>
            <p:cNvPicPr>
              <a:picLocks noChangeAspect="1" noChangeArrowheads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832" y="2681745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8" descr="leCyan.GIF">
              <a:hlinkClick r:id="rId18"/>
            </p:cNvPr>
            <p:cNvPicPr>
              <a:picLocks noChangeAspect="1" noChangeArrowheads="1" noCrop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0469" y="2689374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0" descr="lcCyan.GIF">
              <a:hlinkClick r:id="rId20"/>
            </p:cNvPr>
            <p:cNvPicPr>
              <a:picLocks noChangeAspect="1" noChangeArrowheads="1" noCrop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814" y="2684253"/>
              <a:ext cx="666750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Picture 20" descr="Free PNG Clouds - Konf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9907" y="525299"/>
            <a:ext cx="8948251" cy="10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652302" y="677341"/>
            <a:ext cx="4595703" cy="924240"/>
            <a:chOff x="4094262" y="1222272"/>
            <a:chExt cx="4595703" cy="8402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5" name="Picture 4" descr="little butterfly letter A"/>
            <p:cNvPicPr>
              <a:picLocks noChangeAspect="1" noChangeArrowheads="1" noCrop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039" y="1433785"/>
              <a:ext cx="724215" cy="62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6" descr="little butterfly letter B"/>
            <p:cNvPicPr>
              <a:picLocks noChangeAspect="1" noChangeArrowheads="1" noCrop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854" y="1419802"/>
              <a:ext cx="684855" cy="62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6" descr="little butterfly letter N"/>
            <p:cNvPicPr>
              <a:picLocks noChangeAspect="1" noChangeArrowheads="1" noCrop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526" y="1431320"/>
              <a:ext cx="732086" cy="62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8" descr="little butterfly letter O"/>
            <p:cNvPicPr>
              <a:picLocks noChangeAspect="1" noChangeArrowheads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75" y="1409845"/>
              <a:ext cx="708471" cy="62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30" descr="little butterfly letter C"/>
            <p:cNvPicPr>
              <a:picLocks noChangeAspect="1" noChangeArrowheads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262" y="1423699"/>
              <a:ext cx="653368" cy="62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8" descr="little butterfly letter O"/>
            <p:cNvPicPr>
              <a:picLocks noChangeAspect="1" noChangeArrowheads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494" y="1440609"/>
              <a:ext cx="708471" cy="62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little butterfly letter I"/>
            <p:cNvPicPr>
              <a:picLocks noChangeAspect="1" noChangeArrowheads="1" noCrop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701" y="1367258"/>
              <a:ext cx="104888" cy="18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8" descr="little butterfly letter J"/>
            <p:cNvPicPr>
              <a:picLocks noChangeAspect="1" noChangeArrowheads="1" noCrop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38151" flipH="1">
              <a:off x="7547237" y="1194925"/>
              <a:ext cx="196151" cy="25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6" name="Picture 18" descr="Green corona virus 3d text style PNG - PNG #7786 - Free PNG Images ...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43" y="3908401"/>
            <a:ext cx="4608286" cy="29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king Falling Leaves Sticker by Home Brew Agency for iOS ..."/>
          <p:cNvPicPr>
            <a:picLocks noChangeAspect="1" noChangeArrowheads="1" noCrop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384">
            <a:off x="2601194" y="1660272"/>
            <a:ext cx="2763501" cy="26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king Falling Leaves Sticker by Home Brew Agency for iOS ..."/>
          <p:cNvPicPr>
            <a:picLocks noChangeAspect="1" noChangeArrowheads="1" noCrop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384">
            <a:off x="5051439" y="3452786"/>
            <a:ext cx="2763501" cy="26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Baking Falling Leaves Sticker by Home Brew Agency for iOS ..."/>
          <p:cNvPicPr>
            <a:picLocks noChangeAspect="1" noChangeArrowheads="1" noCrop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384">
            <a:off x="1071215" y="2110"/>
            <a:ext cx="1715916" cy="162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0264" y="636772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(theo WHO </a:t>
            </a:r>
            <a:r>
              <a:rPr lang="vi-VN" b="1" i="1" dirty="0">
                <a:solidFill>
                  <a:schemeClr val="bg1"/>
                </a:solidFill>
                <a:cs typeface="Arial" panose="020B0604020202020204" pitchFamily="34" charset="0"/>
              </a:rPr>
              <a:t>and </a:t>
            </a:r>
            <a:r>
              <a:rPr lang="vi-VN" b="1" i="1" dirty="0" smtClean="0">
                <a:solidFill>
                  <a:schemeClr val="bg1"/>
                </a:solidFill>
                <a:cs typeface="Arial" panose="020B0604020202020204" pitchFamily="34" charset="0"/>
              </a:rPr>
              <a:t>Bioscience </a:t>
            </a:r>
            <a:r>
              <a:rPr lang="vi-VN" b="1" i="1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  <a:endPara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3080</Words>
  <Application>Microsoft Office PowerPoint</Application>
  <PresentationFormat>On-screen Show (4:3)</PresentationFormat>
  <Paragraphs>623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Arial</vt:lpstr>
      <vt:lpstr>Calibri</vt:lpstr>
      <vt:lpstr>Calibri Light</vt:lpstr>
      <vt:lpstr>MS Mincho</vt:lpstr>
      <vt:lpstr>Symbol</vt:lpstr>
      <vt:lpstr>Times New Roman</vt:lpstr>
      <vt:lpstr>VNI-Avo</vt:lpstr>
      <vt:lpstr>VNI-Times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WIN10</dc:creator>
  <cp:lastModifiedBy>WIN10</cp:lastModifiedBy>
  <cp:revision>70</cp:revision>
  <dcterms:created xsi:type="dcterms:W3CDTF">2020-12-17T11:12:14Z</dcterms:created>
  <dcterms:modified xsi:type="dcterms:W3CDTF">2021-01-02T12:36:38Z</dcterms:modified>
</cp:coreProperties>
</file>